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30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2" r:id="rId19"/>
    <p:sldId id="298" r:id="rId20"/>
    <p:sldId id="293" r:id="rId21"/>
    <p:sldId id="294" r:id="rId22"/>
    <p:sldId id="29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9" r:id="rId45"/>
    <p:sldId id="29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youtube.com/watch?v=I_5or1sh8O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delk.com/files/Resources/153/005CSS.pdf" TargetMode="External"/><Relationship Id="rId5" Type="http://schemas.openxmlformats.org/officeDocument/2006/relationships/hyperlink" Target="https://developer.mozilla.org/en-US/docs/Learn/CSS" TargetMode="External"/><Relationship Id="rId4" Type="http://schemas.openxmlformats.org/officeDocument/2006/relationships/hyperlink" Target="https://www.w3.org/Style/CSS/learning.e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 Name: CSS3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02874"/>
            <a:ext cx="9613861" cy="43953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Universal Selector</a:t>
            </a:r>
          </a:p>
          <a:p>
            <a:endParaRPr lang="en-US" dirty="0"/>
          </a:p>
          <a:p>
            <a:pPr lvl="1"/>
            <a:r>
              <a:rPr lang="en-US" dirty="0" smtClean="0"/>
              <a:t>The universal selector, written as </a:t>
            </a:r>
            <a:r>
              <a:rPr lang="en-US" b="1" dirty="0" smtClean="0"/>
              <a:t>*</a:t>
            </a:r>
            <a:r>
              <a:rPr lang="en-US" dirty="0" smtClean="0"/>
              <a:t> (asterisk) matches every single element on the page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 may be omitted if other conditions exist on the target element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 is often used to remove the default margins and paddings from the elements for quick testing purpose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E.g. </a:t>
            </a:r>
          </a:p>
          <a:p>
            <a:pPr marL="1828800" lvl="4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286000" lvl="5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margin: 0px;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8800" lvl="4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02873"/>
            <a:ext cx="9613861" cy="3733316"/>
          </a:xfrm>
        </p:spPr>
        <p:txBody>
          <a:bodyPr/>
          <a:lstStyle/>
          <a:p>
            <a:r>
              <a:rPr lang="en-US" dirty="0" smtClean="0"/>
              <a:t>Child Selectors</a:t>
            </a:r>
          </a:p>
          <a:p>
            <a:endParaRPr lang="en-US" sz="1050" dirty="0" smtClean="0"/>
          </a:p>
          <a:p>
            <a:pPr lvl="1"/>
            <a:r>
              <a:rPr lang="en-US" dirty="0" smtClean="0"/>
              <a:t>Used to select those elements that are the direct children of some element</a:t>
            </a:r>
          </a:p>
          <a:p>
            <a:pPr lvl="1"/>
            <a:endParaRPr lang="en-US" sz="1400" dirty="0"/>
          </a:p>
          <a:p>
            <a:pPr lvl="1"/>
            <a:r>
              <a:rPr lang="en-US" dirty="0" smtClean="0"/>
              <a:t>A child selector is made up of two or more selectors separated by the greater than symbol (i.e. </a:t>
            </a:r>
            <a:r>
              <a:rPr lang="en-US" b="1" dirty="0" smtClean="0"/>
              <a:t>&gt;</a:t>
            </a:r>
            <a:r>
              <a:rPr lang="en-US" dirty="0" smtClean="0"/>
              <a:t>)</a:t>
            </a:r>
          </a:p>
          <a:p>
            <a:pPr lvl="1"/>
            <a:endParaRPr lang="en-US" sz="1400" dirty="0"/>
          </a:p>
          <a:p>
            <a:pPr lvl="1"/>
            <a:r>
              <a:rPr lang="en-US" dirty="0" smtClean="0"/>
              <a:t>These selectors can be used to select the first level of list elements inside a nested list that has more than one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57" y="5110977"/>
            <a:ext cx="2091169" cy="147685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33909" y="5728248"/>
            <a:ext cx="978408" cy="242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81" y="5110977"/>
            <a:ext cx="1842222" cy="14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23654"/>
            <a:ext cx="9613861" cy="4333009"/>
          </a:xfrm>
        </p:spPr>
        <p:txBody>
          <a:bodyPr>
            <a:normAutofit/>
          </a:bodyPr>
          <a:lstStyle/>
          <a:p>
            <a:r>
              <a:rPr lang="en-US" dirty="0" smtClean="0"/>
              <a:t>Adjacent Sibling Selectors</a:t>
            </a:r>
          </a:p>
          <a:p>
            <a:endParaRPr lang="en-US" sz="2000" dirty="0"/>
          </a:p>
          <a:p>
            <a:pPr lvl="1"/>
            <a:r>
              <a:rPr lang="en-US" dirty="0"/>
              <a:t>The adjacent sibling selectors can be used to select sibling </a:t>
            </a:r>
            <a:r>
              <a:rPr lang="en-US" dirty="0" smtClean="0"/>
              <a:t>elements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selector has the syntax like: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E1 + E2</a:t>
            </a:r>
            <a:r>
              <a:rPr lang="en-US" dirty="0"/>
              <a:t>, where E2 is the target of the </a:t>
            </a:r>
            <a:r>
              <a:rPr lang="en-US" dirty="0" smtClean="0"/>
              <a:t>selector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E.g. </a:t>
            </a:r>
          </a:p>
          <a:p>
            <a:pPr lvl="3"/>
            <a:r>
              <a:rPr lang="en-US" dirty="0" smtClean="0"/>
              <a:t>Let us consider two sibling selectors &lt;h1&gt; &amp; &lt;p&gt;, where bother &lt;h1&gt; &amp; &lt;p&gt; share the same parent in the document structure</a:t>
            </a:r>
          </a:p>
          <a:p>
            <a:pPr lvl="3"/>
            <a:endParaRPr lang="en-US" dirty="0"/>
          </a:p>
          <a:p>
            <a:pPr lvl="3"/>
            <a:r>
              <a:rPr lang="en-US" dirty="0" smtClean="0"/>
              <a:t>Along with that &lt;h1&gt; immediately precedes the &lt;p&gt; element such that only those paragraphs that comes immediately after each &lt;h1&gt; heading will have the associated style rules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Adjacent Sibling Selectors</a:t>
            </a:r>
          </a:p>
          <a:p>
            <a:endParaRPr lang="en-US" dirty="0"/>
          </a:p>
          <a:p>
            <a:pPr lvl="1"/>
            <a:r>
              <a:rPr lang="en-US" dirty="0" smtClean="0"/>
              <a:t>E.g. </a:t>
            </a:r>
            <a:r>
              <a:rPr lang="en-US" dirty="0" err="1"/>
              <a:t>c</a:t>
            </a:r>
            <a:r>
              <a:rPr lang="en-US" dirty="0" err="1" smtClean="0"/>
              <a:t>ontd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52" y="3959319"/>
            <a:ext cx="2383848" cy="223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01936" y="4925291"/>
            <a:ext cx="987137" cy="2805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54" y="3981076"/>
            <a:ext cx="2379518" cy="22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02873"/>
            <a:ext cx="9613861" cy="4395354"/>
          </a:xfrm>
        </p:spPr>
        <p:txBody>
          <a:bodyPr/>
          <a:lstStyle/>
          <a:p>
            <a:r>
              <a:rPr lang="en-US" dirty="0" smtClean="0"/>
              <a:t>General Sibling Selectors</a:t>
            </a:r>
          </a:p>
          <a:p>
            <a:endParaRPr lang="en-US" sz="1200" dirty="0"/>
          </a:p>
          <a:p>
            <a:pPr lvl="1"/>
            <a:r>
              <a:rPr lang="en-US" dirty="0" smtClean="0"/>
              <a:t>Similar to the adjacent sibling selector (E1 + E2), but it’s less strict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general sibling selector is made up of two simple selectors separated by the tilde (∼) </a:t>
            </a:r>
            <a:r>
              <a:rPr lang="en-US" dirty="0" smtClean="0"/>
              <a:t>character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can be written like: E1 ∼ E2, where E2 is the target of the </a:t>
            </a:r>
            <a:r>
              <a:rPr lang="en-US" dirty="0" smtClean="0"/>
              <a:t>selector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E.g.</a:t>
            </a:r>
          </a:p>
          <a:p>
            <a:pPr lvl="3"/>
            <a:r>
              <a:rPr lang="en-US" dirty="0" smtClean="0"/>
              <a:t>Consider the selector h1 ~ p</a:t>
            </a:r>
          </a:p>
          <a:p>
            <a:pPr lvl="3"/>
            <a:r>
              <a:rPr lang="en-US" dirty="0" smtClean="0"/>
              <a:t>It will select all the &lt;p&gt; elements that are preceded by the &lt;h1&gt; element, provided that both the elements share the same parent in the document structure</a:t>
            </a:r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0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Sibling Selectors</a:t>
            </a:r>
          </a:p>
          <a:p>
            <a:endParaRPr lang="en-US" dirty="0"/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4" y="3926824"/>
            <a:ext cx="2458317" cy="2388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04" y="3977290"/>
            <a:ext cx="2525178" cy="22871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829300" y="4956674"/>
            <a:ext cx="1011414" cy="2946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79518"/>
            <a:ext cx="5491879" cy="4197926"/>
          </a:xfrm>
        </p:spPr>
        <p:txBody>
          <a:bodyPr/>
          <a:lstStyle/>
          <a:p>
            <a:r>
              <a:rPr lang="en-US" dirty="0" smtClean="0"/>
              <a:t>Show/Hide based on radio button click</a:t>
            </a:r>
          </a:p>
          <a:p>
            <a:endParaRPr lang="en-US" dirty="0" smtClean="0"/>
          </a:p>
          <a:p>
            <a:pPr marL="914400" lvl="2" indent="0">
              <a:buNone/>
            </a:pPr>
            <a:endParaRPr lang="en-US" sz="100" dirty="0"/>
          </a:p>
          <a:p>
            <a:pPr lvl="2"/>
            <a:endParaRPr lang="en-US" sz="500" dirty="0"/>
          </a:p>
          <a:p>
            <a:pPr lvl="2" algn="just"/>
            <a:r>
              <a:rPr lang="en-US" dirty="0" smtClean="0"/>
              <a:t>Using advanced selectors design a web page that contains two radio buttons namely </a:t>
            </a:r>
            <a:r>
              <a:rPr lang="en-US" i="1" dirty="0" smtClean="0"/>
              <a:t>show</a:t>
            </a:r>
            <a:r>
              <a:rPr lang="en-US" dirty="0" smtClean="0"/>
              <a:t> &amp; </a:t>
            </a:r>
            <a:r>
              <a:rPr lang="en-US" i="1" dirty="0" smtClean="0"/>
              <a:t>hide</a:t>
            </a:r>
            <a:r>
              <a:rPr lang="en-US" dirty="0" smtClean="0"/>
              <a:t> such that as we click on either of them, it should show/hide the image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55" y="2530186"/>
            <a:ext cx="5144141" cy="3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128197" cy="3599316"/>
          </a:xfrm>
        </p:spPr>
        <p:txBody>
          <a:bodyPr/>
          <a:lstStyle/>
          <a:p>
            <a:r>
              <a:rPr lang="en-US" dirty="0"/>
              <a:t>Show/Hide based on radio button </a:t>
            </a:r>
            <a:r>
              <a:rPr lang="en-US" dirty="0" smtClean="0"/>
              <a:t>click</a:t>
            </a:r>
          </a:p>
          <a:p>
            <a:endParaRPr lang="en-US" dirty="0"/>
          </a:p>
          <a:p>
            <a:pPr lvl="1"/>
            <a:r>
              <a:rPr lang="en-US" dirty="0" smtClean="0"/>
              <a:t>Code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1173"/>
            <a:ext cx="7014730" cy="38957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8431" y="4229100"/>
            <a:ext cx="2701637" cy="332509"/>
          </a:xfrm>
          <a:prstGeom prst="ellipse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2670464" y="4395355"/>
            <a:ext cx="1407967" cy="290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002148" y="4705106"/>
            <a:ext cx="2114550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7804" y="4852555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Using sibling selector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25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17172"/>
            <a:ext cx="7008086" cy="4395354"/>
          </a:xfrm>
        </p:spPr>
        <p:txBody>
          <a:bodyPr>
            <a:normAutofit/>
          </a:bodyPr>
          <a:lstStyle/>
          <a:p>
            <a:r>
              <a:rPr lang="en-US" sz="2000" dirty="0"/>
              <a:t>CSS box model is a container which contains multiple properties including borders, margin, padding and the content </a:t>
            </a:r>
            <a:r>
              <a:rPr lang="en-US" sz="2000" dirty="0" smtClean="0"/>
              <a:t>itself</a:t>
            </a:r>
          </a:p>
          <a:p>
            <a:endParaRPr lang="en-US" sz="2000" dirty="0"/>
          </a:p>
          <a:p>
            <a:r>
              <a:rPr lang="en-US" sz="2000" dirty="0" smtClean="0"/>
              <a:t>It is used to create the design and layout of web pages</a:t>
            </a:r>
          </a:p>
          <a:p>
            <a:endParaRPr lang="en-US" sz="2000" dirty="0"/>
          </a:p>
          <a:p>
            <a:r>
              <a:rPr lang="en-US" sz="2000" dirty="0" smtClean="0"/>
              <a:t>CSS Box model has multiple properties such as</a:t>
            </a:r>
          </a:p>
          <a:p>
            <a:pPr lvl="1"/>
            <a:endParaRPr lang="en-US" dirty="0"/>
          </a:p>
          <a:p>
            <a:pPr lvl="6"/>
            <a:r>
              <a:rPr lang="en-US" sz="1800" dirty="0" smtClean="0"/>
              <a:t>Borders</a:t>
            </a:r>
          </a:p>
          <a:p>
            <a:pPr lvl="6"/>
            <a:r>
              <a:rPr lang="en-US" sz="1800" dirty="0" smtClean="0"/>
              <a:t>Margins</a:t>
            </a:r>
          </a:p>
          <a:p>
            <a:pPr lvl="6"/>
            <a:r>
              <a:rPr lang="en-US" sz="1800" dirty="0" smtClean="0"/>
              <a:t>Padding</a:t>
            </a:r>
          </a:p>
          <a:p>
            <a:pPr lvl="6"/>
            <a:r>
              <a:rPr lang="en-US" sz="1800" dirty="0" smtClean="0"/>
              <a:t>Content</a:t>
            </a:r>
          </a:p>
          <a:p>
            <a:pPr lvl="6"/>
            <a:endParaRPr lang="en-US" dirty="0" smtClean="0"/>
          </a:p>
          <a:p>
            <a:pPr lvl="6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143248"/>
            <a:ext cx="4352927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40127"/>
          </a:xfrm>
        </p:spPr>
        <p:txBody>
          <a:bodyPr/>
          <a:lstStyle/>
          <a:p>
            <a:r>
              <a:rPr lang="en-US" dirty="0" smtClean="0"/>
              <a:t>Since the beginning of CSS, the box model has worked like this by default</a:t>
            </a:r>
          </a:p>
          <a:p>
            <a:endParaRPr lang="en-US" dirty="0"/>
          </a:p>
          <a:p>
            <a:pPr lvl="1"/>
            <a:r>
              <a:rPr lang="en-US" dirty="0" smtClean="0"/>
              <a:t>Width + padding + border = actual visible width of an element’s box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Height + padding + border = actual visible height of an element’s box</a:t>
            </a:r>
          </a:p>
          <a:p>
            <a:pPr lvl="1"/>
            <a:endParaRPr lang="en-US" dirty="0"/>
          </a:p>
          <a:p>
            <a:r>
              <a:rPr lang="en-US" i="1" dirty="0" smtClean="0"/>
              <a:t>With Box Sizing</a:t>
            </a:r>
          </a:p>
          <a:p>
            <a:pPr lvl="1"/>
            <a:endParaRPr lang="en-US" i="1" dirty="0"/>
          </a:p>
          <a:p>
            <a:pPr lvl="1"/>
            <a:r>
              <a:rPr lang="en-US" dirty="0" smtClean="0"/>
              <a:t>Width/height + padding + border = actual width or height (not affected by padding or border)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4046"/>
            <a:ext cx="9613861" cy="42810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OBJECTIVES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21"/>
          <p:cNvSpPr/>
          <p:nvPr/>
        </p:nvSpPr>
        <p:spPr>
          <a:xfrm>
            <a:off x="1303056" y="5715279"/>
            <a:ext cx="9032909" cy="784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       </a:t>
            </a:r>
            <a:r>
              <a:rPr lang="en-US" b="1" dirty="0" smtClean="0">
                <a:latin typeface="Calibri"/>
              </a:rPr>
              <a:t>To make students able to implement different transformations and animations on different elements</a:t>
            </a:r>
            <a:endParaRPr b="1" dirty="0" smtClean="0">
              <a:latin typeface="Calibri"/>
            </a:endParaRPr>
          </a:p>
        </p:txBody>
      </p:sp>
      <p:sp>
        <p:nvSpPr>
          <p:cNvPr id="5" name="object 21"/>
          <p:cNvSpPr/>
          <p:nvPr/>
        </p:nvSpPr>
        <p:spPr>
          <a:xfrm>
            <a:off x="1725590" y="4424106"/>
            <a:ext cx="9032909" cy="784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        </a:t>
            </a:r>
            <a:r>
              <a:rPr lang="en-US" b="1" dirty="0" smtClean="0">
                <a:latin typeface="Calibri"/>
              </a:rPr>
              <a:t>Students will learn about different advanced selectors &amp; color models introduced with CSS3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</a:t>
            </a:r>
            <a:endParaRPr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21"/>
          <p:cNvSpPr/>
          <p:nvPr/>
        </p:nvSpPr>
        <p:spPr>
          <a:xfrm>
            <a:off x="1261273" y="3074014"/>
            <a:ext cx="9032909" cy="784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T          </a:t>
            </a:r>
          </a:p>
          <a:p>
            <a:pPr algn="ctr" defTabSz="914400"/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         </a:t>
            </a:r>
            <a:r>
              <a:rPr lang="en-US" b="1" dirty="0" smtClean="0">
                <a:latin typeface="Calibri"/>
              </a:rPr>
              <a:t>To equip students with the basic understanding of CSS3</a:t>
            </a:r>
            <a:r>
              <a:rPr lang="en-US" b="1" dirty="0">
                <a:latin typeface="Calibri"/>
              </a:rPr>
              <a:t> </a:t>
            </a:r>
            <a:r>
              <a:rPr lang="en-US" b="1" dirty="0" smtClean="0">
                <a:latin typeface="Calibri"/>
              </a:rPr>
              <a:t>and its features</a:t>
            </a:r>
            <a:endParaRPr b="1" dirty="0" smtClean="0">
              <a:latin typeface="Calibri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693892" y="2876550"/>
            <a:ext cx="974725" cy="3660393"/>
          </a:xfrm>
          <a:custGeom>
            <a:avLst/>
            <a:gdLst/>
            <a:ahLst/>
            <a:cxnLst/>
            <a:rect l="l" t="t" r="r" b="b"/>
            <a:pathLst>
              <a:path w="974725" h="4633595">
                <a:moveTo>
                  <a:pt x="15286" y="0"/>
                </a:moveTo>
                <a:lnTo>
                  <a:pt x="49239" y="34461"/>
                </a:lnTo>
                <a:lnTo>
                  <a:pt x="82580" y="69297"/>
                </a:lnTo>
                <a:lnTo>
                  <a:pt x="115309" y="104498"/>
                </a:lnTo>
                <a:lnTo>
                  <a:pt x="147427" y="140060"/>
                </a:lnTo>
                <a:lnTo>
                  <a:pt x="178932" y="175974"/>
                </a:lnTo>
                <a:lnTo>
                  <a:pt x="209826" y="212235"/>
                </a:lnTo>
                <a:lnTo>
                  <a:pt x="240109" y="248835"/>
                </a:lnTo>
                <a:lnTo>
                  <a:pt x="269779" y="285767"/>
                </a:lnTo>
                <a:lnTo>
                  <a:pt x="298838" y="323025"/>
                </a:lnTo>
                <a:lnTo>
                  <a:pt x="327284" y="360603"/>
                </a:lnTo>
                <a:lnTo>
                  <a:pt x="355120" y="398492"/>
                </a:lnTo>
                <a:lnTo>
                  <a:pt x="382343" y="436687"/>
                </a:lnTo>
                <a:lnTo>
                  <a:pt x="408955" y="475181"/>
                </a:lnTo>
                <a:lnTo>
                  <a:pt x="434954" y="513966"/>
                </a:lnTo>
                <a:lnTo>
                  <a:pt x="460342" y="553037"/>
                </a:lnTo>
                <a:lnTo>
                  <a:pt x="485119" y="592385"/>
                </a:lnTo>
                <a:lnTo>
                  <a:pt x="509283" y="632006"/>
                </a:lnTo>
                <a:lnTo>
                  <a:pt x="532836" y="671891"/>
                </a:lnTo>
                <a:lnTo>
                  <a:pt x="555777" y="712033"/>
                </a:lnTo>
                <a:lnTo>
                  <a:pt x="578106" y="752427"/>
                </a:lnTo>
                <a:lnTo>
                  <a:pt x="599824" y="793066"/>
                </a:lnTo>
                <a:lnTo>
                  <a:pt x="620930" y="833942"/>
                </a:lnTo>
                <a:lnTo>
                  <a:pt x="641424" y="875048"/>
                </a:lnTo>
                <a:lnTo>
                  <a:pt x="661306" y="916379"/>
                </a:lnTo>
                <a:lnTo>
                  <a:pt x="680576" y="957927"/>
                </a:lnTo>
                <a:lnTo>
                  <a:pt x="699235" y="999685"/>
                </a:lnTo>
                <a:lnTo>
                  <a:pt x="717282" y="1041647"/>
                </a:lnTo>
                <a:lnTo>
                  <a:pt x="734717" y="1083806"/>
                </a:lnTo>
                <a:lnTo>
                  <a:pt x="751541" y="1126155"/>
                </a:lnTo>
                <a:lnTo>
                  <a:pt x="767752" y="1168687"/>
                </a:lnTo>
                <a:lnTo>
                  <a:pt x="783352" y="1211395"/>
                </a:lnTo>
                <a:lnTo>
                  <a:pt x="798340" y="1254274"/>
                </a:lnTo>
                <a:lnTo>
                  <a:pt x="812717" y="1297315"/>
                </a:lnTo>
                <a:lnTo>
                  <a:pt x="826481" y="1340512"/>
                </a:lnTo>
                <a:lnTo>
                  <a:pt x="839634" y="1383858"/>
                </a:lnTo>
                <a:lnTo>
                  <a:pt x="852175" y="1427348"/>
                </a:lnTo>
                <a:lnTo>
                  <a:pt x="864105" y="1470972"/>
                </a:lnTo>
                <a:lnTo>
                  <a:pt x="875422" y="1514726"/>
                </a:lnTo>
                <a:lnTo>
                  <a:pt x="886128" y="1558602"/>
                </a:lnTo>
                <a:lnTo>
                  <a:pt x="896222" y="1602593"/>
                </a:lnTo>
                <a:lnTo>
                  <a:pt x="905704" y="1646693"/>
                </a:lnTo>
                <a:lnTo>
                  <a:pt x="914575" y="1690895"/>
                </a:lnTo>
                <a:lnTo>
                  <a:pt x="922834" y="1735192"/>
                </a:lnTo>
                <a:lnTo>
                  <a:pt x="930481" y="1779577"/>
                </a:lnTo>
                <a:lnTo>
                  <a:pt x="937516" y="1824044"/>
                </a:lnTo>
                <a:lnTo>
                  <a:pt x="943939" y="1868585"/>
                </a:lnTo>
                <a:lnTo>
                  <a:pt x="949751" y="1913194"/>
                </a:lnTo>
                <a:lnTo>
                  <a:pt x="954951" y="1957864"/>
                </a:lnTo>
                <a:lnTo>
                  <a:pt x="959539" y="2002588"/>
                </a:lnTo>
                <a:lnTo>
                  <a:pt x="963516" y="2047360"/>
                </a:lnTo>
                <a:lnTo>
                  <a:pt x="966880" y="2092173"/>
                </a:lnTo>
                <a:lnTo>
                  <a:pt x="969633" y="2137020"/>
                </a:lnTo>
                <a:lnTo>
                  <a:pt x="971774" y="2181893"/>
                </a:lnTo>
                <a:lnTo>
                  <a:pt x="973304" y="2226787"/>
                </a:lnTo>
                <a:lnTo>
                  <a:pt x="974221" y="2271695"/>
                </a:lnTo>
                <a:lnTo>
                  <a:pt x="974527" y="2316610"/>
                </a:lnTo>
                <a:lnTo>
                  <a:pt x="974221" y="2361524"/>
                </a:lnTo>
                <a:lnTo>
                  <a:pt x="973304" y="2406432"/>
                </a:lnTo>
                <a:lnTo>
                  <a:pt x="971774" y="2451326"/>
                </a:lnTo>
                <a:lnTo>
                  <a:pt x="969633" y="2496200"/>
                </a:lnTo>
                <a:lnTo>
                  <a:pt x="966880" y="2541047"/>
                </a:lnTo>
                <a:lnTo>
                  <a:pt x="963516" y="2585859"/>
                </a:lnTo>
                <a:lnTo>
                  <a:pt x="959539" y="2630631"/>
                </a:lnTo>
                <a:lnTo>
                  <a:pt x="954951" y="2675356"/>
                </a:lnTo>
                <a:lnTo>
                  <a:pt x="949751" y="2720026"/>
                </a:lnTo>
                <a:lnTo>
                  <a:pt x="943939" y="2764635"/>
                </a:lnTo>
                <a:lnTo>
                  <a:pt x="937516" y="2809177"/>
                </a:lnTo>
                <a:lnTo>
                  <a:pt x="930481" y="2853643"/>
                </a:lnTo>
                <a:lnTo>
                  <a:pt x="922834" y="2898028"/>
                </a:lnTo>
                <a:lnTo>
                  <a:pt x="914575" y="2942325"/>
                </a:lnTo>
                <a:lnTo>
                  <a:pt x="905704" y="2986527"/>
                </a:lnTo>
                <a:lnTo>
                  <a:pt x="896222" y="3030627"/>
                </a:lnTo>
                <a:lnTo>
                  <a:pt x="886128" y="3074619"/>
                </a:lnTo>
                <a:lnTo>
                  <a:pt x="875422" y="3118495"/>
                </a:lnTo>
                <a:lnTo>
                  <a:pt x="864105" y="3162249"/>
                </a:lnTo>
                <a:lnTo>
                  <a:pt x="852175" y="3205874"/>
                </a:lnTo>
                <a:lnTo>
                  <a:pt x="839634" y="3249364"/>
                </a:lnTo>
                <a:lnTo>
                  <a:pt x="826481" y="3292710"/>
                </a:lnTo>
                <a:lnTo>
                  <a:pt x="812717" y="3335908"/>
                </a:lnTo>
                <a:lnTo>
                  <a:pt x="798340" y="3378949"/>
                </a:lnTo>
                <a:lnTo>
                  <a:pt x="783352" y="3421828"/>
                </a:lnTo>
                <a:lnTo>
                  <a:pt x="767752" y="3464537"/>
                </a:lnTo>
                <a:lnTo>
                  <a:pt x="751541" y="3507069"/>
                </a:lnTo>
                <a:lnTo>
                  <a:pt x="734717" y="3549418"/>
                </a:lnTo>
                <a:lnTo>
                  <a:pt x="717282" y="3591577"/>
                </a:lnTo>
                <a:lnTo>
                  <a:pt x="699235" y="3633539"/>
                </a:lnTo>
                <a:lnTo>
                  <a:pt x="680576" y="3675298"/>
                </a:lnTo>
                <a:lnTo>
                  <a:pt x="661306" y="3716846"/>
                </a:lnTo>
                <a:lnTo>
                  <a:pt x="641424" y="3758177"/>
                </a:lnTo>
                <a:lnTo>
                  <a:pt x="620930" y="3799285"/>
                </a:lnTo>
                <a:lnTo>
                  <a:pt x="599824" y="3840161"/>
                </a:lnTo>
                <a:lnTo>
                  <a:pt x="578106" y="3880800"/>
                </a:lnTo>
                <a:lnTo>
                  <a:pt x="555777" y="3921194"/>
                </a:lnTo>
                <a:lnTo>
                  <a:pt x="532836" y="3961338"/>
                </a:lnTo>
                <a:lnTo>
                  <a:pt x="509283" y="4001223"/>
                </a:lnTo>
                <a:lnTo>
                  <a:pt x="485119" y="4040844"/>
                </a:lnTo>
                <a:lnTo>
                  <a:pt x="460342" y="4080193"/>
                </a:lnTo>
                <a:lnTo>
                  <a:pt x="434954" y="4119264"/>
                </a:lnTo>
                <a:lnTo>
                  <a:pt x="408955" y="4158050"/>
                </a:lnTo>
                <a:lnTo>
                  <a:pt x="382343" y="4196544"/>
                </a:lnTo>
                <a:lnTo>
                  <a:pt x="355120" y="4234740"/>
                </a:lnTo>
                <a:lnTo>
                  <a:pt x="327284" y="4272630"/>
                </a:lnTo>
                <a:lnTo>
                  <a:pt x="298838" y="4310207"/>
                </a:lnTo>
                <a:lnTo>
                  <a:pt x="269779" y="4347466"/>
                </a:lnTo>
                <a:lnTo>
                  <a:pt x="240109" y="4384399"/>
                </a:lnTo>
                <a:lnTo>
                  <a:pt x="209826" y="4421000"/>
                </a:lnTo>
                <a:lnTo>
                  <a:pt x="178932" y="4457261"/>
                </a:lnTo>
                <a:lnTo>
                  <a:pt x="147427" y="4493176"/>
                </a:lnTo>
                <a:lnTo>
                  <a:pt x="115309" y="4528738"/>
                </a:lnTo>
                <a:lnTo>
                  <a:pt x="82580" y="4563940"/>
                </a:lnTo>
                <a:lnTo>
                  <a:pt x="49239" y="4598776"/>
                </a:lnTo>
                <a:lnTo>
                  <a:pt x="15286" y="4633239"/>
                </a:lnTo>
                <a:lnTo>
                  <a:pt x="0" y="4617948"/>
                </a:lnTo>
                <a:lnTo>
                  <a:pt x="34029" y="4583403"/>
                </a:lnTo>
                <a:lnTo>
                  <a:pt x="67439" y="4548480"/>
                </a:lnTo>
                <a:lnTo>
                  <a:pt x="100231" y="4513186"/>
                </a:lnTo>
                <a:lnTo>
                  <a:pt x="132404" y="4477529"/>
                </a:lnTo>
                <a:lnTo>
                  <a:pt x="163958" y="4441515"/>
                </a:lnTo>
                <a:lnTo>
                  <a:pt x="194894" y="4405151"/>
                </a:lnTo>
                <a:lnTo>
                  <a:pt x="225211" y="4368445"/>
                </a:lnTo>
                <a:lnTo>
                  <a:pt x="254909" y="4331403"/>
                </a:lnTo>
                <a:lnTo>
                  <a:pt x="283988" y="4294031"/>
                </a:lnTo>
                <a:lnTo>
                  <a:pt x="312449" y="4256338"/>
                </a:lnTo>
                <a:lnTo>
                  <a:pt x="340291" y="4218329"/>
                </a:lnTo>
                <a:lnTo>
                  <a:pt x="367515" y="4180013"/>
                </a:lnTo>
                <a:lnTo>
                  <a:pt x="394119" y="4141395"/>
                </a:lnTo>
                <a:lnTo>
                  <a:pt x="420105" y="4102483"/>
                </a:lnTo>
                <a:lnTo>
                  <a:pt x="445472" y="4063283"/>
                </a:lnTo>
                <a:lnTo>
                  <a:pt x="470221" y="4023803"/>
                </a:lnTo>
                <a:lnTo>
                  <a:pt x="494351" y="3984049"/>
                </a:lnTo>
                <a:lnTo>
                  <a:pt x="517862" y="3944028"/>
                </a:lnTo>
                <a:lnTo>
                  <a:pt x="540754" y="3903748"/>
                </a:lnTo>
                <a:lnTo>
                  <a:pt x="563028" y="3863215"/>
                </a:lnTo>
                <a:lnTo>
                  <a:pt x="584683" y="3822436"/>
                </a:lnTo>
                <a:lnTo>
                  <a:pt x="605719" y="3781419"/>
                </a:lnTo>
                <a:lnTo>
                  <a:pt x="626136" y="3740169"/>
                </a:lnTo>
                <a:lnTo>
                  <a:pt x="645935" y="3698694"/>
                </a:lnTo>
                <a:lnTo>
                  <a:pt x="665115" y="3657001"/>
                </a:lnTo>
                <a:lnTo>
                  <a:pt x="683677" y="3615097"/>
                </a:lnTo>
                <a:lnTo>
                  <a:pt x="701619" y="3572988"/>
                </a:lnTo>
                <a:lnTo>
                  <a:pt x="718943" y="3530682"/>
                </a:lnTo>
                <a:lnTo>
                  <a:pt x="735648" y="3488186"/>
                </a:lnTo>
                <a:lnTo>
                  <a:pt x="751735" y="3445506"/>
                </a:lnTo>
                <a:lnTo>
                  <a:pt x="767203" y="3402649"/>
                </a:lnTo>
                <a:lnTo>
                  <a:pt x="782052" y="3359623"/>
                </a:lnTo>
                <a:lnTo>
                  <a:pt x="796282" y="3316434"/>
                </a:lnTo>
                <a:lnTo>
                  <a:pt x="809894" y="3273089"/>
                </a:lnTo>
                <a:lnTo>
                  <a:pt x="822887" y="3229595"/>
                </a:lnTo>
                <a:lnTo>
                  <a:pt x="835261" y="3185959"/>
                </a:lnTo>
                <a:lnTo>
                  <a:pt x="847017" y="3142188"/>
                </a:lnTo>
                <a:lnTo>
                  <a:pt x="858154" y="3098289"/>
                </a:lnTo>
                <a:lnTo>
                  <a:pt x="868672" y="3054269"/>
                </a:lnTo>
                <a:lnTo>
                  <a:pt x="878571" y="3010135"/>
                </a:lnTo>
                <a:lnTo>
                  <a:pt x="887852" y="2965893"/>
                </a:lnTo>
                <a:lnTo>
                  <a:pt x="896514" y="2921551"/>
                </a:lnTo>
                <a:lnTo>
                  <a:pt x="904557" y="2877115"/>
                </a:lnTo>
                <a:lnTo>
                  <a:pt x="911981" y="2832593"/>
                </a:lnTo>
                <a:lnTo>
                  <a:pt x="918787" y="2787991"/>
                </a:lnTo>
                <a:lnTo>
                  <a:pt x="924974" y="2743316"/>
                </a:lnTo>
                <a:lnTo>
                  <a:pt x="930543" y="2698576"/>
                </a:lnTo>
                <a:lnTo>
                  <a:pt x="935493" y="2653776"/>
                </a:lnTo>
                <a:lnTo>
                  <a:pt x="939824" y="2608925"/>
                </a:lnTo>
                <a:lnTo>
                  <a:pt x="943536" y="2564028"/>
                </a:lnTo>
                <a:lnTo>
                  <a:pt x="946629" y="2519094"/>
                </a:lnTo>
                <a:lnTo>
                  <a:pt x="949104" y="2474128"/>
                </a:lnTo>
                <a:lnTo>
                  <a:pt x="950960" y="2429139"/>
                </a:lnTo>
                <a:lnTo>
                  <a:pt x="952198" y="2384131"/>
                </a:lnTo>
                <a:lnTo>
                  <a:pt x="952816" y="2339114"/>
                </a:lnTo>
                <a:lnTo>
                  <a:pt x="952816" y="2294093"/>
                </a:lnTo>
                <a:lnTo>
                  <a:pt x="952198" y="2249075"/>
                </a:lnTo>
                <a:lnTo>
                  <a:pt x="950960" y="2204068"/>
                </a:lnTo>
                <a:lnTo>
                  <a:pt x="949104" y="2159078"/>
                </a:lnTo>
                <a:lnTo>
                  <a:pt x="946629" y="2114112"/>
                </a:lnTo>
                <a:lnTo>
                  <a:pt x="943536" y="2069178"/>
                </a:lnTo>
                <a:lnTo>
                  <a:pt x="939824" y="2024282"/>
                </a:lnTo>
                <a:lnTo>
                  <a:pt x="935493" y="1979430"/>
                </a:lnTo>
                <a:lnTo>
                  <a:pt x="930543" y="1934631"/>
                </a:lnTo>
                <a:lnTo>
                  <a:pt x="924974" y="1889890"/>
                </a:lnTo>
                <a:lnTo>
                  <a:pt x="918787" y="1845215"/>
                </a:lnTo>
                <a:lnTo>
                  <a:pt x="911981" y="1800613"/>
                </a:lnTo>
                <a:lnTo>
                  <a:pt x="904557" y="1756091"/>
                </a:lnTo>
                <a:lnTo>
                  <a:pt x="896514" y="1711655"/>
                </a:lnTo>
                <a:lnTo>
                  <a:pt x="887852" y="1667312"/>
                </a:lnTo>
                <a:lnTo>
                  <a:pt x="878571" y="1623070"/>
                </a:lnTo>
                <a:lnTo>
                  <a:pt x="868672" y="1578936"/>
                </a:lnTo>
                <a:lnTo>
                  <a:pt x="858154" y="1534915"/>
                </a:lnTo>
                <a:lnTo>
                  <a:pt x="847017" y="1491016"/>
                </a:lnTo>
                <a:lnTo>
                  <a:pt x="835261" y="1447245"/>
                </a:lnTo>
                <a:lnTo>
                  <a:pt x="822887" y="1403609"/>
                </a:lnTo>
                <a:lnTo>
                  <a:pt x="809894" y="1360115"/>
                </a:lnTo>
                <a:lnTo>
                  <a:pt x="796282" y="1316770"/>
                </a:lnTo>
                <a:lnTo>
                  <a:pt x="782052" y="1273581"/>
                </a:lnTo>
                <a:lnTo>
                  <a:pt x="767203" y="1230554"/>
                </a:lnTo>
                <a:lnTo>
                  <a:pt x="751735" y="1187697"/>
                </a:lnTo>
                <a:lnTo>
                  <a:pt x="735648" y="1145017"/>
                </a:lnTo>
                <a:lnTo>
                  <a:pt x="718943" y="1102520"/>
                </a:lnTo>
                <a:lnTo>
                  <a:pt x="701619" y="1060214"/>
                </a:lnTo>
                <a:lnTo>
                  <a:pt x="683677" y="1018105"/>
                </a:lnTo>
                <a:lnTo>
                  <a:pt x="665115" y="976200"/>
                </a:lnTo>
                <a:lnTo>
                  <a:pt x="645935" y="934507"/>
                </a:lnTo>
                <a:lnTo>
                  <a:pt x="626136" y="893031"/>
                </a:lnTo>
                <a:lnTo>
                  <a:pt x="605719" y="851781"/>
                </a:lnTo>
                <a:lnTo>
                  <a:pt x="584683" y="810763"/>
                </a:lnTo>
                <a:lnTo>
                  <a:pt x="563028" y="769984"/>
                </a:lnTo>
                <a:lnTo>
                  <a:pt x="540754" y="729450"/>
                </a:lnTo>
                <a:lnTo>
                  <a:pt x="517862" y="689170"/>
                </a:lnTo>
                <a:lnTo>
                  <a:pt x="494351" y="649149"/>
                </a:lnTo>
                <a:lnTo>
                  <a:pt x="470221" y="609394"/>
                </a:lnTo>
                <a:lnTo>
                  <a:pt x="445472" y="569914"/>
                </a:lnTo>
                <a:lnTo>
                  <a:pt x="420105" y="530713"/>
                </a:lnTo>
                <a:lnTo>
                  <a:pt x="394119" y="491801"/>
                </a:lnTo>
                <a:lnTo>
                  <a:pt x="367515" y="453182"/>
                </a:lnTo>
                <a:lnTo>
                  <a:pt x="340291" y="414865"/>
                </a:lnTo>
                <a:lnTo>
                  <a:pt x="312449" y="376856"/>
                </a:lnTo>
                <a:lnTo>
                  <a:pt x="283988" y="339162"/>
                </a:lnTo>
                <a:lnTo>
                  <a:pt x="254909" y="301790"/>
                </a:lnTo>
                <a:lnTo>
                  <a:pt x="225211" y="264747"/>
                </a:lnTo>
                <a:lnTo>
                  <a:pt x="194894" y="228040"/>
                </a:lnTo>
                <a:lnTo>
                  <a:pt x="163958" y="191676"/>
                </a:lnTo>
                <a:lnTo>
                  <a:pt x="132404" y="155661"/>
                </a:lnTo>
                <a:lnTo>
                  <a:pt x="100231" y="120004"/>
                </a:lnTo>
                <a:lnTo>
                  <a:pt x="67439" y="84709"/>
                </a:lnTo>
                <a:lnTo>
                  <a:pt x="34029" y="49786"/>
                </a:lnTo>
                <a:lnTo>
                  <a:pt x="0" y="15239"/>
                </a:lnTo>
                <a:lnTo>
                  <a:pt x="15286" y="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810491" y="3074014"/>
            <a:ext cx="858126" cy="784495"/>
          </a:xfrm>
          <a:custGeom>
            <a:avLst/>
            <a:gdLst/>
            <a:ahLst/>
            <a:cxnLst/>
            <a:rect l="l" t="t" r="r" b="b"/>
            <a:pathLst>
              <a:path w="1216660" h="1217929">
                <a:moveTo>
                  <a:pt x="608076" y="0"/>
                </a:moveTo>
                <a:lnTo>
                  <a:pt x="560555" y="1831"/>
                </a:lnTo>
                <a:lnTo>
                  <a:pt x="514035" y="7235"/>
                </a:lnTo>
                <a:lnTo>
                  <a:pt x="468651" y="16077"/>
                </a:lnTo>
                <a:lnTo>
                  <a:pt x="424537" y="28221"/>
                </a:lnTo>
                <a:lnTo>
                  <a:pt x="381829" y="43532"/>
                </a:lnTo>
                <a:lnTo>
                  <a:pt x="340661" y="61875"/>
                </a:lnTo>
                <a:lnTo>
                  <a:pt x="301170" y="83114"/>
                </a:lnTo>
                <a:lnTo>
                  <a:pt x="263490" y="107114"/>
                </a:lnTo>
                <a:lnTo>
                  <a:pt x="227757" y="133740"/>
                </a:lnTo>
                <a:lnTo>
                  <a:pt x="194106" y="162857"/>
                </a:lnTo>
                <a:lnTo>
                  <a:pt x="162671" y="194330"/>
                </a:lnTo>
                <a:lnTo>
                  <a:pt x="133589" y="228022"/>
                </a:lnTo>
                <a:lnTo>
                  <a:pt x="106993" y="263799"/>
                </a:lnTo>
                <a:lnTo>
                  <a:pt x="83021" y="301526"/>
                </a:lnTo>
                <a:lnTo>
                  <a:pt x="61806" y="341067"/>
                </a:lnTo>
                <a:lnTo>
                  <a:pt x="43484" y="382287"/>
                </a:lnTo>
                <a:lnTo>
                  <a:pt x="28190" y="425050"/>
                </a:lnTo>
                <a:lnTo>
                  <a:pt x="16059" y="469223"/>
                </a:lnTo>
                <a:lnTo>
                  <a:pt x="7227" y="514668"/>
                </a:lnTo>
                <a:lnTo>
                  <a:pt x="1829" y="561251"/>
                </a:lnTo>
                <a:lnTo>
                  <a:pt x="0" y="608838"/>
                </a:lnTo>
                <a:lnTo>
                  <a:pt x="1829" y="656424"/>
                </a:lnTo>
                <a:lnTo>
                  <a:pt x="7227" y="703007"/>
                </a:lnTo>
                <a:lnTo>
                  <a:pt x="16059" y="748452"/>
                </a:lnTo>
                <a:lnTo>
                  <a:pt x="28190" y="792625"/>
                </a:lnTo>
                <a:lnTo>
                  <a:pt x="43484" y="835388"/>
                </a:lnTo>
                <a:lnTo>
                  <a:pt x="61806" y="876608"/>
                </a:lnTo>
                <a:lnTo>
                  <a:pt x="83021" y="916149"/>
                </a:lnTo>
                <a:lnTo>
                  <a:pt x="106993" y="953876"/>
                </a:lnTo>
                <a:lnTo>
                  <a:pt x="133589" y="989653"/>
                </a:lnTo>
                <a:lnTo>
                  <a:pt x="162671" y="1023345"/>
                </a:lnTo>
                <a:lnTo>
                  <a:pt x="194106" y="1054818"/>
                </a:lnTo>
                <a:lnTo>
                  <a:pt x="227757" y="1083935"/>
                </a:lnTo>
                <a:lnTo>
                  <a:pt x="263490" y="1110561"/>
                </a:lnTo>
                <a:lnTo>
                  <a:pt x="301170" y="1134561"/>
                </a:lnTo>
                <a:lnTo>
                  <a:pt x="340661" y="1155800"/>
                </a:lnTo>
                <a:lnTo>
                  <a:pt x="381829" y="1174143"/>
                </a:lnTo>
                <a:lnTo>
                  <a:pt x="424537" y="1189454"/>
                </a:lnTo>
                <a:lnTo>
                  <a:pt x="468651" y="1201598"/>
                </a:lnTo>
                <a:lnTo>
                  <a:pt x="514035" y="1210440"/>
                </a:lnTo>
                <a:lnTo>
                  <a:pt x="560555" y="1215844"/>
                </a:lnTo>
                <a:lnTo>
                  <a:pt x="608076" y="1217676"/>
                </a:lnTo>
                <a:lnTo>
                  <a:pt x="655596" y="1215844"/>
                </a:lnTo>
                <a:lnTo>
                  <a:pt x="702116" y="1210440"/>
                </a:lnTo>
                <a:lnTo>
                  <a:pt x="747500" y="1201598"/>
                </a:lnTo>
                <a:lnTo>
                  <a:pt x="791614" y="1189454"/>
                </a:lnTo>
                <a:lnTo>
                  <a:pt x="834322" y="1174143"/>
                </a:lnTo>
                <a:lnTo>
                  <a:pt x="875490" y="1155800"/>
                </a:lnTo>
                <a:lnTo>
                  <a:pt x="914981" y="1134561"/>
                </a:lnTo>
                <a:lnTo>
                  <a:pt x="952661" y="1110561"/>
                </a:lnTo>
                <a:lnTo>
                  <a:pt x="988394" y="1083935"/>
                </a:lnTo>
                <a:lnTo>
                  <a:pt x="1022045" y="1054818"/>
                </a:lnTo>
                <a:lnTo>
                  <a:pt x="1053480" y="1023345"/>
                </a:lnTo>
                <a:lnTo>
                  <a:pt x="1082562" y="989653"/>
                </a:lnTo>
                <a:lnTo>
                  <a:pt x="1109158" y="953876"/>
                </a:lnTo>
                <a:lnTo>
                  <a:pt x="1133130" y="916149"/>
                </a:lnTo>
                <a:lnTo>
                  <a:pt x="1154345" y="876608"/>
                </a:lnTo>
                <a:lnTo>
                  <a:pt x="1172667" y="835388"/>
                </a:lnTo>
                <a:lnTo>
                  <a:pt x="1187961" y="792625"/>
                </a:lnTo>
                <a:lnTo>
                  <a:pt x="1200092" y="748452"/>
                </a:lnTo>
                <a:lnTo>
                  <a:pt x="1208924" y="703007"/>
                </a:lnTo>
                <a:lnTo>
                  <a:pt x="1214322" y="656424"/>
                </a:lnTo>
                <a:lnTo>
                  <a:pt x="1216152" y="608838"/>
                </a:lnTo>
                <a:lnTo>
                  <a:pt x="1214322" y="561251"/>
                </a:lnTo>
                <a:lnTo>
                  <a:pt x="1208924" y="514668"/>
                </a:lnTo>
                <a:lnTo>
                  <a:pt x="1200092" y="469223"/>
                </a:lnTo>
                <a:lnTo>
                  <a:pt x="1187961" y="425050"/>
                </a:lnTo>
                <a:lnTo>
                  <a:pt x="1172667" y="382287"/>
                </a:lnTo>
                <a:lnTo>
                  <a:pt x="1154345" y="341067"/>
                </a:lnTo>
                <a:lnTo>
                  <a:pt x="1133130" y="301526"/>
                </a:lnTo>
                <a:lnTo>
                  <a:pt x="1109158" y="263799"/>
                </a:lnTo>
                <a:lnTo>
                  <a:pt x="1082562" y="228022"/>
                </a:lnTo>
                <a:lnTo>
                  <a:pt x="1053480" y="194330"/>
                </a:lnTo>
                <a:lnTo>
                  <a:pt x="1022045" y="162857"/>
                </a:lnTo>
                <a:lnTo>
                  <a:pt x="988394" y="133740"/>
                </a:lnTo>
                <a:lnTo>
                  <a:pt x="952661" y="107114"/>
                </a:lnTo>
                <a:lnTo>
                  <a:pt x="914981" y="83114"/>
                </a:lnTo>
                <a:lnTo>
                  <a:pt x="875490" y="61875"/>
                </a:lnTo>
                <a:lnTo>
                  <a:pt x="834322" y="43532"/>
                </a:lnTo>
                <a:lnTo>
                  <a:pt x="791614" y="28221"/>
                </a:lnTo>
                <a:lnTo>
                  <a:pt x="747500" y="16077"/>
                </a:lnTo>
                <a:lnTo>
                  <a:pt x="702116" y="7235"/>
                </a:lnTo>
                <a:lnTo>
                  <a:pt x="655596" y="1831"/>
                </a:lnTo>
                <a:lnTo>
                  <a:pt x="608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1303056" y="4405601"/>
            <a:ext cx="873280" cy="803000"/>
          </a:xfrm>
          <a:custGeom>
            <a:avLst/>
            <a:gdLst/>
            <a:ahLst/>
            <a:cxnLst/>
            <a:rect l="l" t="t" r="r" b="b"/>
            <a:pathLst>
              <a:path w="1216660" h="1217929">
                <a:moveTo>
                  <a:pt x="608076" y="0"/>
                </a:moveTo>
                <a:lnTo>
                  <a:pt x="560555" y="1831"/>
                </a:lnTo>
                <a:lnTo>
                  <a:pt x="514035" y="7235"/>
                </a:lnTo>
                <a:lnTo>
                  <a:pt x="468651" y="16077"/>
                </a:lnTo>
                <a:lnTo>
                  <a:pt x="424537" y="28221"/>
                </a:lnTo>
                <a:lnTo>
                  <a:pt x="381829" y="43532"/>
                </a:lnTo>
                <a:lnTo>
                  <a:pt x="340661" y="61875"/>
                </a:lnTo>
                <a:lnTo>
                  <a:pt x="301170" y="83114"/>
                </a:lnTo>
                <a:lnTo>
                  <a:pt x="263490" y="107114"/>
                </a:lnTo>
                <a:lnTo>
                  <a:pt x="227757" y="133740"/>
                </a:lnTo>
                <a:lnTo>
                  <a:pt x="194106" y="162857"/>
                </a:lnTo>
                <a:lnTo>
                  <a:pt x="162671" y="194330"/>
                </a:lnTo>
                <a:lnTo>
                  <a:pt x="133589" y="228022"/>
                </a:lnTo>
                <a:lnTo>
                  <a:pt x="106993" y="263799"/>
                </a:lnTo>
                <a:lnTo>
                  <a:pt x="83021" y="301526"/>
                </a:lnTo>
                <a:lnTo>
                  <a:pt x="61806" y="341067"/>
                </a:lnTo>
                <a:lnTo>
                  <a:pt x="43484" y="382287"/>
                </a:lnTo>
                <a:lnTo>
                  <a:pt x="28190" y="425050"/>
                </a:lnTo>
                <a:lnTo>
                  <a:pt x="16059" y="469223"/>
                </a:lnTo>
                <a:lnTo>
                  <a:pt x="7227" y="514668"/>
                </a:lnTo>
                <a:lnTo>
                  <a:pt x="1829" y="561251"/>
                </a:lnTo>
                <a:lnTo>
                  <a:pt x="0" y="608838"/>
                </a:lnTo>
                <a:lnTo>
                  <a:pt x="1829" y="656424"/>
                </a:lnTo>
                <a:lnTo>
                  <a:pt x="7227" y="703007"/>
                </a:lnTo>
                <a:lnTo>
                  <a:pt x="16059" y="748452"/>
                </a:lnTo>
                <a:lnTo>
                  <a:pt x="28190" y="792625"/>
                </a:lnTo>
                <a:lnTo>
                  <a:pt x="43484" y="835388"/>
                </a:lnTo>
                <a:lnTo>
                  <a:pt x="61806" y="876608"/>
                </a:lnTo>
                <a:lnTo>
                  <a:pt x="83021" y="916149"/>
                </a:lnTo>
                <a:lnTo>
                  <a:pt x="106993" y="953876"/>
                </a:lnTo>
                <a:lnTo>
                  <a:pt x="133589" y="989653"/>
                </a:lnTo>
                <a:lnTo>
                  <a:pt x="162671" y="1023345"/>
                </a:lnTo>
                <a:lnTo>
                  <a:pt x="194106" y="1054818"/>
                </a:lnTo>
                <a:lnTo>
                  <a:pt x="227757" y="1083935"/>
                </a:lnTo>
                <a:lnTo>
                  <a:pt x="263490" y="1110561"/>
                </a:lnTo>
                <a:lnTo>
                  <a:pt x="301170" y="1134561"/>
                </a:lnTo>
                <a:lnTo>
                  <a:pt x="340661" y="1155800"/>
                </a:lnTo>
                <a:lnTo>
                  <a:pt x="381829" y="1174143"/>
                </a:lnTo>
                <a:lnTo>
                  <a:pt x="424537" y="1189454"/>
                </a:lnTo>
                <a:lnTo>
                  <a:pt x="468651" y="1201598"/>
                </a:lnTo>
                <a:lnTo>
                  <a:pt x="514035" y="1210440"/>
                </a:lnTo>
                <a:lnTo>
                  <a:pt x="560555" y="1215844"/>
                </a:lnTo>
                <a:lnTo>
                  <a:pt x="608076" y="1217676"/>
                </a:lnTo>
                <a:lnTo>
                  <a:pt x="655596" y="1215844"/>
                </a:lnTo>
                <a:lnTo>
                  <a:pt x="702116" y="1210440"/>
                </a:lnTo>
                <a:lnTo>
                  <a:pt x="747500" y="1201598"/>
                </a:lnTo>
                <a:lnTo>
                  <a:pt x="791614" y="1189454"/>
                </a:lnTo>
                <a:lnTo>
                  <a:pt x="834322" y="1174143"/>
                </a:lnTo>
                <a:lnTo>
                  <a:pt x="875490" y="1155800"/>
                </a:lnTo>
                <a:lnTo>
                  <a:pt x="914981" y="1134561"/>
                </a:lnTo>
                <a:lnTo>
                  <a:pt x="952661" y="1110561"/>
                </a:lnTo>
                <a:lnTo>
                  <a:pt x="988394" y="1083935"/>
                </a:lnTo>
                <a:lnTo>
                  <a:pt x="1022045" y="1054818"/>
                </a:lnTo>
                <a:lnTo>
                  <a:pt x="1053480" y="1023345"/>
                </a:lnTo>
                <a:lnTo>
                  <a:pt x="1082562" y="989653"/>
                </a:lnTo>
                <a:lnTo>
                  <a:pt x="1109158" y="953876"/>
                </a:lnTo>
                <a:lnTo>
                  <a:pt x="1133130" y="916149"/>
                </a:lnTo>
                <a:lnTo>
                  <a:pt x="1154345" y="876608"/>
                </a:lnTo>
                <a:lnTo>
                  <a:pt x="1172667" y="835388"/>
                </a:lnTo>
                <a:lnTo>
                  <a:pt x="1187961" y="792625"/>
                </a:lnTo>
                <a:lnTo>
                  <a:pt x="1200092" y="748452"/>
                </a:lnTo>
                <a:lnTo>
                  <a:pt x="1208924" y="703007"/>
                </a:lnTo>
                <a:lnTo>
                  <a:pt x="1214322" y="656424"/>
                </a:lnTo>
                <a:lnTo>
                  <a:pt x="1216152" y="608838"/>
                </a:lnTo>
                <a:lnTo>
                  <a:pt x="1214322" y="561251"/>
                </a:lnTo>
                <a:lnTo>
                  <a:pt x="1208924" y="514668"/>
                </a:lnTo>
                <a:lnTo>
                  <a:pt x="1200092" y="469223"/>
                </a:lnTo>
                <a:lnTo>
                  <a:pt x="1187961" y="425050"/>
                </a:lnTo>
                <a:lnTo>
                  <a:pt x="1172667" y="382287"/>
                </a:lnTo>
                <a:lnTo>
                  <a:pt x="1154345" y="341067"/>
                </a:lnTo>
                <a:lnTo>
                  <a:pt x="1133130" y="301526"/>
                </a:lnTo>
                <a:lnTo>
                  <a:pt x="1109158" y="263799"/>
                </a:lnTo>
                <a:lnTo>
                  <a:pt x="1082562" y="228022"/>
                </a:lnTo>
                <a:lnTo>
                  <a:pt x="1053480" y="194330"/>
                </a:lnTo>
                <a:lnTo>
                  <a:pt x="1022045" y="162857"/>
                </a:lnTo>
                <a:lnTo>
                  <a:pt x="988394" y="133740"/>
                </a:lnTo>
                <a:lnTo>
                  <a:pt x="952661" y="107114"/>
                </a:lnTo>
                <a:lnTo>
                  <a:pt x="914981" y="83114"/>
                </a:lnTo>
                <a:lnTo>
                  <a:pt x="875490" y="61875"/>
                </a:lnTo>
                <a:lnTo>
                  <a:pt x="834322" y="43532"/>
                </a:lnTo>
                <a:lnTo>
                  <a:pt x="791614" y="28221"/>
                </a:lnTo>
                <a:lnTo>
                  <a:pt x="747500" y="16077"/>
                </a:lnTo>
                <a:lnTo>
                  <a:pt x="702116" y="7235"/>
                </a:lnTo>
                <a:lnTo>
                  <a:pt x="655596" y="1831"/>
                </a:lnTo>
                <a:lnTo>
                  <a:pt x="608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810491" y="5706713"/>
            <a:ext cx="858126" cy="813181"/>
          </a:xfrm>
          <a:custGeom>
            <a:avLst/>
            <a:gdLst/>
            <a:ahLst/>
            <a:cxnLst/>
            <a:rect l="l" t="t" r="r" b="b"/>
            <a:pathLst>
              <a:path w="1216660" h="1217929">
                <a:moveTo>
                  <a:pt x="608076" y="0"/>
                </a:moveTo>
                <a:lnTo>
                  <a:pt x="560555" y="1831"/>
                </a:lnTo>
                <a:lnTo>
                  <a:pt x="514035" y="7235"/>
                </a:lnTo>
                <a:lnTo>
                  <a:pt x="468651" y="16077"/>
                </a:lnTo>
                <a:lnTo>
                  <a:pt x="424537" y="28221"/>
                </a:lnTo>
                <a:lnTo>
                  <a:pt x="381829" y="43532"/>
                </a:lnTo>
                <a:lnTo>
                  <a:pt x="340661" y="61875"/>
                </a:lnTo>
                <a:lnTo>
                  <a:pt x="301170" y="83114"/>
                </a:lnTo>
                <a:lnTo>
                  <a:pt x="263490" y="107114"/>
                </a:lnTo>
                <a:lnTo>
                  <a:pt x="227757" y="133740"/>
                </a:lnTo>
                <a:lnTo>
                  <a:pt x="194106" y="162857"/>
                </a:lnTo>
                <a:lnTo>
                  <a:pt x="162671" y="194330"/>
                </a:lnTo>
                <a:lnTo>
                  <a:pt x="133589" y="228022"/>
                </a:lnTo>
                <a:lnTo>
                  <a:pt x="106993" y="263799"/>
                </a:lnTo>
                <a:lnTo>
                  <a:pt x="83021" y="301526"/>
                </a:lnTo>
                <a:lnTo>
                  <a:pt x="61806" y="341067"/>
                </a:lnTo>
                <a:lnTo>
                  <a:pt x="43484" y="382287"/>
                </a:lnTo>
                <a:lnTo>
                  <a:pt x="28190" y="425050"/>
                </a:lnTo>
                <a:lnTo>
                  <a:pt x="16059" y="469223"/>
                </a:lnTo>
                <a:lnTo>
                  <a:pt x="7227" y="514668"/>
                </a:lnTo>
                <a:lnTo>
                  <a:pt x="1829" y="561251"/>
                </a:lnTo>
                <a:lnTo>
                  <a:pt x="0" y="608838"/>
                </a:lnTo>
                <a:lnTo>
                  <a:pt x="1829" y="656424"/>
                </a:lnTo>
                <a:lnTo>
                  <a:pt x="7227" y="703007"/>
                </a:lnTo>
                <a:lnTo>
                  <a:pt x="16059" y="748452"/>
                </a:lnTo>
                <a:lnTo>
                  <a:pt x="28190" y="792625"/>
                </a:lnTo>
                <a:lnTo>
                  <a:pt x="43484" y="835388"/>
                </a:lnTo>
                <a:lnTo>
                  <a:pt x="61806" y="876608"/>
                </a:lnTo>
                <a:lnTo>
                  <a:pt x="83021" y="916149"/>
                </a:lnTo>
                <a:lnTo>
                  <a:pt x="106993" y="953876"/>
                </a:lnTo>
                <a:lnTo>
                  <a:pt x="133589" y="989653"/>
                </a:lnTo>
                <a:lnTo>
                  <a:pt x="162671" y="1023345"/>
                </a:lnTo>
                <a:lnTo>
                  <a:pt x="194106" y="1054818"/>
                </a:lnTo>
                <a:lnTo>
                  <a:pt x="227757" y="1083935"/>
                </a:lnTo>
                <a:lnTo>
                  <a:pt x="263490" y="1110561"/>
                </a:lnTo>
                <a:lnTo>
                  <a:pt x="301170" y="1134561"/>
                </a:lnTo>
                <a:lnTo>
                  <a:pt x="340661" y="1155800"/>
                </a:lnTo>
                <a:lnTo>
                  <a:pt x="381829" y="1174143"/>
                </a:lnTo>
                <a:lnTo>
                  <a:pt x="424537" y="1189454"/>
                </a:lnTo>
                <a:lnTo>
                  <a:pt x="468651" y="1201598"/>
                </a:lnTo>
                <a:lnTo>
                  <a:pt x="514035" y="1210440"/>
                </a:lnTo>
                <a:lnTo>
                  <a:pt x="560555" y="1215844"/>
                </a:lnTo>
                <a:lnTo>
                  <a:pt x="608076" y="1217676"/>
                </a:lnTo>
                <a:lnTo>
                  <a:pt x="655596" y="1215844"/>
                </a:lnTo>
                <a:lnTo>
                  <a:pt x="702116" y="1210440"/>
                </a:lnTo>
                <a:lnTo>
                  <a:pt x="747500" y="1201598"/>
                </a:lnTo>
                <a:lnTo>
                  <a:pt x="791614" y="1189454"/>
                </a:lnTo>
                <a:lnTo>
                  <a:pt x="834322" y="1174143"/>
                </a:lnTo>
                <a:lnTo>
                  <a:pt x="875490" y="1155800"/>
                </a:lnTo>
                <a:lnTo>
                  <a:pt x="914981" y="1134561"/>
                </a:lnTo>
                <a:lnTo>
                  <a:pt x="952661" y="1110561"/>
                </a:lnTo>
                <a:lnTo>
                  <a:pt x="988394" y="1083935"/>
                </a:lnTo>
                <a:lnTo>
                  <a:pt x="1022045" y="1054818"/>
                </a:lnTo>
                <a:lnTo>
                  <a:pt x="1053480" y="1023345"/>
                </a:lnTo>
                <a:lnTo>
                  <a:pt x="1082562" y="989653"/>
                </a:lnTo>
                <a:lnTo>
                  <a:pt x="1109158" y="953876"/>
                </a:lnTo>
                <a:lnTo>
                  <a:pt x="1133130" y="916149"/>
                </a:lnTo>
                <a:lnTo>
                  <a:pt x="1154345" y="876608"/>
                </a:lnTo>
                <a:lnTo>
                  <a:pt x="1172667" y="835388"/>
                </a:lnTo>
                <a:lnTo>
                  <a:pt x="1187961" y="792625"/>
                </a:lnTo>
                <a:lnTo>
                  <a:pt x="1200092" y="748452"/>
                </a:lnTo>
                <a:lnTo>
                  <a:pt x="1208924" y="703007"/>
                </a:lnTo>
                <a:lnTo>
                  <a:pt x="1214322" y="656424"/>
                </a:lnTo>
                <a:lnTo>
                  <a:pt x="1216152" y="608838"/>
                </a:lnTo>
                <a:lnTo>
                  <a:pt x="1214322" y="561251"/>
                </a:lnTo>
                <a:lnTo>
                  <a:pt x="1208924" y="514668"/>
                </a:lnTo>
                <a:lnTo>
                  <a:pt x="1200092" y="469223"/>
                </a:lnTo>
                <a:lnTo>
                  <a:pt x="1187961" y="425050"/>
                </a:lnTo>
                <a:lnTo>
                  <a:pt x="1172667" y="382287"/>
                </a:lnTo>
                <a:lnTo>
                  <a:pt x="1154345" y="341067"/>
                </a:lnTo>
                <a:lnTo>
                  <a:pt x="1133130" y="301526"/>
                </a:lnTo>
                <a:lnTo>
                  <a:pt x="1109158" y="263799"/>
                </a:lnTo>
                <a:lnTo>
                  <a:pt x="1082562" y="228022"/>
                </a:lnTo>
                <a:lnTo>
                  <a:pt x="1053480" y="194330"/>
                </a:lnTo>
                <a:lnTo>
                  <a:pt x="1022045" y="162857"/>
                </a:lnTo>
                <a:lnTo>
                  <a:pt x="988394" y="133740"/>
                </a:lnTo>
                <a:lnTo>
                  <a:pt x="952661" y="107114"/>
                </a:lnTo>
                <a:lnTo>
                  <a:pt x="914981" y="83114"/>
                </a:lnTo>
                <a:lnTo>
                  <a:pt x="875490" y="61875"/>
                </a:lnTo>
                <a:lnTo>
                  <a:pt x="834322" y="43532"/>
                </a:lnTo>
                <a:lnTo>
                  <a:pt x="791614" y="28221"/>
                </a:lnTo>
                <a:lnTo>
                  <a:pt x="747500" y="16077"/>
                </a:lnTo>
                <a:lnTo>
                  <a:pt x="702116" y="7235"/>
                </a:lnTo>
                <a:lnTo>
                  <a:pt x="655596" y="1831"/>
                </a:lnTo>
                <a:lnTo>
                  <a:pt x="608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7"/>
          <p:cNvSpPr txBox="1"/>
          <p:nvPr/>
        </p:nvSpPr>
        <p:spPr>
          <a:xfrm>
            <a:off x="1091536" y="3193067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solidFill>
                  <a:srgbClr val="EC731F"/>
                </a:solidFill>
                <a:latin typeface="Trebuchet MS"/>
                <a:cs typeface="Trebuchet MS"/>
              </a:rPr>
              <a:t>1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12" name="object 17"/>
          <p:cNvSpPr txBox="1"/>
          <p:nvPr/>
        </p:nvSpPr>
        <p:spPr>
          <a:xfrm>
            <a:off x="1552350" y="4515836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85" dirty="0">
                <a:solidFill>
                  <a:srgbClr val="EC731F"/>
                </a:solidFill>
                <a:latin typeface="Trebuchet MS"/>
                <a:cs typeface="Trebuchet MS"/>
              </a:rPr>
              <a:t>2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13" name="object 17"/>
          <p:cNvSpPr txBox="1"/>
          <p:nvPr/>
        </p:nvSpPr>
        <p:spPr>
          <a:xfrm>
            <a:off x="1091536" y="5786795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85" dirty="0">
                <a:solidFill>
                  <a:srgbClr val="EC731F"/>
                </a:solidFill>
                <a:latin typeface="Trebuchet MS"/>
                <a:cs typeface="Trebuchet MS"/>
              </a:rPr>
              <a:t>3</a:t>
            </a:r>
            <a:endParaRPr sz="3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1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86000"/>
            <a:ext cx="9613861" cy="42187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Box Sizing</a:t>
            </a:r>
          </a:p>
          <a:p>
            <a:endParaRPr lang="en-US" sz="2000" i="1" dirty="0"/>
          </a:p>
          <a:p>
            <a:pPr lvl="1" algn="just"/>
            <a:r>
              <a:rPr lang="en-US" dirty="0" smtClean="0"/>
              <a:t>As the responsive design has become more prominent among the developers, there is need for an update to the </a:t>
            </a:r>
            <a:r>
              <a:rPr lang="en-US" i="1" dirty="0" smtClean="0"/>
              <a:t>old style</a:t>
            </a:r>
            <a:r>
              <a:rPr lang="en-US" dirty="0" smtClean="0"/>
              <a:t> box model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 smtClean="0"/>
              <a:t>In CSS box model, the width &amp; height of an element is applied to the element’s content box only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If the element has any border or padding, this is then added to the width and height to arrive at the size of the box that's rendered on the screen</a:t>
            </a: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The </a:t>
            </a:r>
            <a:r>
              <a:rPr lang="en-US" i="1" dirty="0" smtClean="0"/>
              <a:t>box-sizing </a:t>
            </a:r>
            <a:r>
              <a:rPr lang="en-US" dirty="0" smtClean="0"/>
              <a:t>property can make building CSS layouts easier and a lot more </a:t>
            </a:r>
            <a:r>
              <a:rPr lang="en-US" dirty="0"/>
              <a:t>intuitive where </a:t>
            </a:r>
            <a:r>
              <a:rPr lang="en-US" dirty="0" smtClean="0"/>
              <a:t>an element's </a:t>
            </a:r>
            <a:r>
              <a:rPr lang="en-US" dirty="0"/>
              <a:t>specified width and height aren't affected by padding or borders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71700"/>
            <a:ext cx="9613861" cy="44784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Box Sizing</a:t>
            </a:r>
          </a:p>
          <a:p>
            <a:endParaRPr lang="en-US" sz="1200" i="1" dirty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box-sizing </a:t>
            </a:r>
            <a:r>
              <a:rPr lang="en-US" dirty="0" smtClean="0"/>
              <a:t>property has the following possible values</a:t>
            </a:r>
            <a:endParaRPr lang="en-US" dirty="0"/>
          </a:p>
          <a:p>
            <a:pPr lvl="1"/>
            <a:endParaRPr lang="en-US" i="1" dirty="0"/>
          </a:p>
          <a:p>
            <a:pPr lvl="1"/>
            <a:r>
              <a:rPr lang="en-US" b="1" i="1" dirty="0" smtClean="0"/>
              <a:t>Border-box</a:t>
            </a:r>
            <a:r>
              <a:rPr lang="en-US" i="1" dirty="0" smtClean="0"/>
              <a:t>: </a:t>
            </a:r>
            <a:r>
              <a:rPr lang="en-US" dirty="0"/>
              <a:t>sets any border and padding in the values you specify for an element's width and </a:t>
            </a:r>
            <a:r>
              <a:rPr lang="en-US" dirty="0" smtClean="0"/>
              <a:t>height</a:t>
            </a:r>
          </a:p>
          <a:p>
            <a:pPr lvl="1"/>
            <a:endParaRPr lang="en-US" dirty="0" smtClean="0"/>
          </a:p>
          <a:p>
            <a:pPr lvl="2"/>
            <a:r>
              <a:rPr lang="en-US" dirty="0"/>
              <a:t>If you set an element's width to 100 pixels, that 100 pixels will include any border or padding you added, and the content box will shrink to absorb that extra width</a:t>
            </a:r>
          </a:p>
          <a:p>
            <a:pPr lvl="2"/>
            <a:endParaRPr lang="en-US" i="1" dirty="0" smtClean="0"/>
          </a:p>
          <a:p>
            <a:pPr lvl="2"/>
            <a:r>
              <a:rPr lang="en-US" i="1" dirty="0" smtClean="0"/>
              <a:t>Syntax </a:t>
            </a:r>
          </a:p>
          <a:p>
            <a:pPr marL="914400" lvl="2" indent="0">
              <a:buNone/>
            </a:pPr>
            <a:r>
              <a:rPr lang="en-US" i="1" dirty="0"/>
              <a:t>		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* {</a:t>
            </a:r>
          </a:p>
          <a:p>
            <a:pPr marL="914400" lvl="2" indent="0">
              <a:buNone/>
            </a:pP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	box-sizing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: border-box;</a:t>
            </a:r>
          </a:p>
          <a:p>
            <a:pPr marL="914400" lvl="2" indent="0">
              <a:buNone/>
            </a:pP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665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4045"/>
            <a:ext cx="9613861" cy="4291446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Border-Sizing</a:t>
            </a:r>
          </a:p>
          <a:p>
            <a:pPr lvl="1"/>
            <a:endParaRPr lang="en-US" sz="1600" i="1" dirty="0"/>
          </a:p>
          <a:p>
            <a:pPr lvl="1"/>
            <a:r>
              <a:rPr lang="en-US" i="1" dirty="0" smtClean="0"/>
              <a:t>E.g.</a:t>
            </a:r>
          </a:p>
          <a:p>
            <a:pPr marL="914400" lvl="2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78" y="2868687"/>
            <a:ext cx="2535382" cy="380974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56164" y="3075709"/>
            <a:ext cx="1620981" cy="218209"/>
          </a:xfrm>
          <a:prstGeom prst="ellipse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007617" y="4379768"/>
            <a:ext cx="863248" cy="27224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58" y="2795155"/>
            <a:ext cx="5620182" cy="38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301836" y="5798128"/>
            <a:ext cx="363682" cy="2805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70564" y="5808519"/>
            <a:ext cx="758536" cy="31172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4045"/>
            <a:ext cx="9613861" cy="4395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Color models have been introduced using which we can display color with opacity</a:t>
            </a:r>
          </a:p>
          <a:p>
            <a:endParaRPr lang="en-US" sz="1200" dirty="0"/>
          </a:p>
          <a:p>
            <a:r>
              <a:rPr lang="en-US" dirty="0" smtClean="0"/>
              <a:t>Opacity property is used to change the opacity or transparency level of your HTML elements</a:t>
            </a:r>
          </a:p>
          <a:p>
            <a:endParaRPr lang="en-US" sz="1400" dirty="0"/>
          </a:p>
          <a:p>
            <a:r>
              <a:rPr lang="en-US" dirty="0" smtClean="0"/>
              <a:t>Using opacity property the opacity of the entire element changes</a:t>
            </a:r>
          </a:p>
          <a:p>
            <a:endParaRPr lang="en-US" sz="1400" dirty="0"/>
          </a:p>
          <a:p>
            <a:r>
              <a:rPr lang="en-US" dirty="0" smtClean="0"/>
              <a:t>Syntax</a:t>
            </a:r>
          </a:p>
          <a:p>
            <a:pPr marL="1828800" lvl="4" indent="0">
              <a:buNone/>
            </a:pPr>
            <a:r>
              <a:rPr lang="en-US" dirty="0" smtClean="0"/>
              <a:t>div{</a:t>
            </a:r>
          </a:p>
          <a:p>
            <a:pPr marL="1828800" lvl="4" indent="0">
              <a:buNone/>
            </a:pPr>
            <a:r>
              <a:rPr lang="en-US" dirty="0" smtClean="0"/>
              <a:t>	background-color: red;	</a:t>
            </a:r>
          </a:p>
          <a:p>
            <a:pPr marL="1828800" lvl="4" indent="0">
              <a:buNone/>
            </a:pPr>
            <a:r>
              <a:rPr lang="en-US" dirty="0"/>
              <a:t>	</a:t>
            </a:r>
            <a:r>
              <a:rPr lang="en-US" dirty="0" smtClean="0"/>
              <a:t>opacity: 0.5;</a:t>
            </a:r>
          </a:p>
          <a:p>
            <a:pPr marL="1828800" lvl="4" indent="0">
              <a:buNone/>
            </a:pPr>
            <a:r>
              <a:rPr lang="en-US" dirty="0"/>
              <a:t>}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74473" y="6120246"/>
            <a:ext cx="275359" cy="22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83677" y="6078683"/>
            <a:ext cx="441614" cy="18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3477" y="6338790"/>
            <a:ext cx="1381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The default value of opacity is 1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60922" y="5871791"/>
            <a:ext cx="2352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Opacity value ranges between 0 &amp; 1. 0 being fully transparent and 1 being fully opaque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645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14" y="2336873"/>
            <a:ext cx="7352632" cy="437902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0154188" y="4375714"/>
            <a:ext cx="675409" cy="3013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79618" y="4375714"/>
            <a:ext cx="1122218" cy="301337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2463908"/>
            <a:ext cx="8195219" cy="418914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98963" y="2463908"/>
            <a:ext cx="8195219" cy="736492"/>
          </a:xfrm>
          <a:prstGeom prst="ellipse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5392883" y="2213264"/>
            <a:ext cx="831273" cy="250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6265" y="2058666"/>
            <a:ext cx="203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Header opacity is 50%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3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RGBA Color Values</a:t>
            </a:r>
          </a:p>
          <a:p>
            <a:endParaRPr lang="en-US" dirty="0"/>
          </a:p>
          <a:p>
            <a:pPr lvl="1"/>
            <a:r>
              <a:rPr lang="en-US" dirty="0"/>
              <a:t>Colors can be defined in the RGBA model (red-green-blue-alpha) using the </a:t>
            </a:r>
            <a:r>
              <a:rPr lang="en-US" dirty="0" err="1"/>
              <a:t>rgba</a:t>
            </a:r>
            <a:r>
              <a:rPr lang="en-US" dirty="0"/>
              <a:t>() functional </a:t>
            </a:r>
            <a:r>
              <a:rPr lang="en-US" dirty="0" smtClean="0"/>
              <a:t>notation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RGBA color model are an extension of RGB color model with an alpha channel — which specifies the opacity of a </a:t>
            </a:r>
            <a:r>
              <a:rPr lang="en-US" dirty="0" smtClean="0"/>
              <a:t>color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alpha parameter accepts a value from 0.0 (fully transparent) to 1.0 (fully opaque)</a:t>
            </a:r>
          </a:p>
        </p:txBody>
      </p:sp>
    </p:spTree>
    <p:extLst>
      <p:ext uri="{BB962C8B-B14F-4D97-AF65-F5344CB8AC3E}">
        <p14:creationId xmlns:p14="http://schemas.microsoft.com/office/powerpoint/2010/main" val="7936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3062719"/>
            <a:ext cx="5773300" cy="264188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839820" y="5814967"/>
            <a:ext cx="1059873" cy="94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39820" y="5985074"/>
            <a:ext cx="11607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Opacity of 0.5 is applied to child element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88" y="2535813"/>
            <a:ext cx="4924425" cy="3695700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10800000" flipV="1">
            <a:off x="6051013" y="4686300"/>
            <a:ext cx="5327033" cy="1752596"/>
          </a:xfrm>
          <a:prstGeom prst="bentConnector3">
            <a:avLst>
              <a:gd name="adj1" fmla="val -1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57" y="2637757"/>
            <a:ext cx="6494752" cy="380113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949145" y="3927764"/>
            <a:ext cx="1828800" cy="1226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Here the opacity is applied to the background-color alone, not to the text color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25791" y="4136531"/>
            <a:ext cx="966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23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742119"/>
            <a:ext cx="9613861" cy="326382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/>
              <a:t>transform </a:t>
            </a:r>
            <a:r>
              <a:rPr lang="en-US" dirty="0" err="1" smtClean="0"/>
              <a:t>css</a:t>
            </a:r>
            <a:r>
              <a:rPr lang="en-US" dirty="0" smtClean="0"/>
              <a:t> property lets us rotate, scale, skew or translate an element</a:t>
            </a:r>
          </a:p>
          <a:p>
            <a:endParaRPr lang="en-US" dirty="0"/>
          </a:p>
          <a:p>
            <a:r>
              <a:rPr lang="en-US" dirty="0" smtClean="0"/>
              <a:t>It modifies the coordinate space of the </a:t>
            </a:r>
            <a:r>
              <a:rPr lang="en-US" dirty="0" err="1" smtClean="0"/>
              <a:t>css</a:t>
            </a:r>
            <a:r>
              <a:rPr lang="en-US" dirty="0" smtClean="0"/>
              <a:t> formatting model</a:t>
            </a:r>
          </a:p>
          <a:p>
            <a:endParaRPr lang="en-US" dirty="0"/>
          </a:p>
          <a:p>
            <a:r>
              <a:rPr lang="en-US" dirty="0"/>
              <a:t>We manipulate an elements appearance using transform </a:t>
            </a:r>
            <a:r>
              <a:rPr lang="en-US" dirty="0" smtClean="0"/>
              <a:t>functions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44436"/>
            <a:ext cx="9613861" cy="42187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pPr marL="0" indent="0">
              <a:buNone/>
            </a:pPr>
            <a:endParaRPr lang="en-US" sz="200" b="1" dirty="0" smtClean="0"/>
          </a:p>
          <a:p>
            <a:pPr lvl="1"/>
            <a:endParaRPr lang="en-US" sz="1600" dirty="0" smtClean="0"/>
          </a:p>
          <a:p>
            <a:pPr lvl="1"/>
            <a:r>
              <a:rPr lang="en-US" dirty="0" smtClean="0"/>
              <a:t>At the end of this module, students are expected to learn</a:t>
            </a:r>
            <a:endParaRPr lang="en-US" dirty="0"/>
          </a:p>
        </p:txBody>
      </p:sp>
      <p:sp>
        <p:nvSpPr>
          <p:cNvPr id="4" name="object 45"/>
          <p:cNvSpPr/>
          <p:nvPr/>
        </p:nvSpPr>
        <p:spPr>
          <a:xfrm>
            <a:off x="1191608" y="3838402"/>
            <a:ext cx="561247" cy="47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dirty="0"/>
          </a:p>
        </p:txBody>
      </p:sp>
      <p:sp>
        <p:nvSpPr>
          <p:cNvPr id="5" name="object 21"/>
          <p:cNvSpPr/>
          <p:nvPr/>
        </p:nvSpPr>
        <p:spPr>
          <a:xfrm>
            <a:off x="1752855" y="3848100"/>
            <a:ext cx="8541327" cy="47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lang="en-US" dirty="0" smtClean="0">
                <a:latin typeface="Calibri"/>
              </a:rPr>
              <a:t>Features added to CSS3 &amp; its applications</a:t>
            </a:r>
            <a:endParaRPr dirty="0" smtClean="0">
              <a:latin typeface="Calibri"/>
            </a:endParaRPr>
          </a:p>
        </p:txBody>
      </p:sp>
      <p:sp>
        <p:nvSpPr>
          <p:cNvPr id="6" name="object 45"/>
          <p:cNvSpPr/>
          <p:nvPr/>
        </p:nvSpPr>
        <p:spPr>
          <a:xfrm>
            <a:off x="1191608" y="4430247"/>
            <a:ext cx="561247" cy="47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1"/>
          <p:cNvSpPr/>
          <p:nvPr/>
        </p:nvSpPr>
        <p:spPr>
          <a:xfrm>
            <a:off x="1752855" y="4440638"/>
            <a:ext cx="8541327" cy="47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r>
              <a:rPr lang="en-US" dirty="0">
                <a:latin typeface="Calibri"/>
              </a:rPr>
              <a:t> </a:t>
            </a:r>
            <a:r>
              <a:rPr lang="en-US" dirty="0" smtClean="0">
                <a:latin typeface="Calibri"/>
              </a:rPr>
              <a:t>       Create a page with CSS3 &amp; add advanced selectors on different HTML elements</a:t>
            </a:r>
            <a:endParaRPr dirty="0" smtClean="0">
              <a:latin typeface="Calibri"/>
            </a:endParaRPr>
          </a:p>
        </p:txBody>
      </p:sp>
      <p:sp>
        <p:nvSpPr>
          <p:cNvPr id="8" name="object 45"/>
          <p:cNvSpPr/>
          <p:nvPr/>
        </p:nvSpPr>
        <p:spPr>
          <a:xfrm>
            <a:off x="1191608" y="5065611"/>
            <a:ext cx="561247" cy="47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1"/>
          <p:cNvSpPr/>
          <p:nvPr/>
        </p:nvSpPr>
        <p:spPr>
          <a:xfrm>
            <a:off x="1752855" y="5075252"/>
            <a:ext cx="8541327" cy="47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r>
              <a:rPr lang="en-US" dirty="0" smtClean="0">
                <a:latin typeface="Calibri"/>
              </a:rPr>
              <a:t>	Understand &amp; apply transformation, perspective &amp; animations</a:t>
            </a:r>
            <a:endParaRPr dirty="0" smtClean="0">
              <a:latin typeface="Calibri"/>
            </a:endParaRPr>
          </a:p>
        </p:txBody>
      </p:sp>
      <p:sp>
        <p:nvSpPr>
          <p:cNvPr id="12" name="object 47"/>
          <p:cNvSpPr txBox="1"/>
          <p:nvPr/>
        </p:nvSpPr>
        <p:spPr>
          <a:xfrm>
            <a:off x="1342692" y="3882506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3" name="object 47"/>
          <p:cNvSpPr txBox="1"/>
          <p:nvPr/>
        </p:nvSpPr>
        <p:spPr>
          <a:xfrm>
            <a:off x="1342691" y="4506403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4" name="object 47"/>
          <p:cNvSpPr txBox="1"/>
          <p:nvPr/>
        </p:nvSpPr>
        <p:spPr>
          <a:xfrm>
            <a:off x="1342691" y="5119356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Verdana"/>
                <a:cs typeface="Verdana"/>
              </a:rPr>
              <a:t> 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78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92481"/>
            <a:ext cx="9613861" cy="4582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t</a:t>
            </a:r>
            <a:r>
              <a:rPr lang="en-US" b="1" i="1" dirty="0" smtClean="0"/>
              <a:t>ranslate()</a:t>
            </a:r>
          </a:p>
          <a:p>
            <a:pPr marL="0" indent="0">
              <a:buNone/>
            </a:pPr>
            <a:endParaRPr lang="en-US" sz="1400" b="1" i="1" dirty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translate(</a:t>
            </a:r>
            <a:r>
              <a:rPr lang="en-US" i="1" dirty="0" err="1" smtClean="0"/>
              <a:t>x,y</a:t>
            </a:r>
            <a:r>
              <a:rPr lang="en-US" i="1" dirty="0" smtClean="0"/>
              <a:t>) </a:t>
            </a:r>
            <a:r>
              <a:rPr lang="en-US" dirty="0" smtClean="0"/>
              <a:t> function is similar to relative positioning, translating, or relocating an element by x from the left and y from the top</a:t>
            </a:r>
          </a:p>
          <a:p>
            <a:pPr lvl="1"/>
            <a:endParaRPr lang="en-US" b="1" i="1" dirty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lvl="1"/>
            <a:r>
              <a:rPr lang="en-US" i="1" dirty="0" err="1"/>
              <a:t>t</a:t>
            </a:r>
            <a:r>
              <a:rPr lang="en-US" i="1" dirty="0" err="1" smtClean="0"/>
              <a:t>ranslatex</a:t>
            </a:r>
            <a:r>
              <a:rPr lang="en-US" i="1" dirty="0" smtClean="0"/>
              <a:t>() &amp; </a:t>
            </a:r>
            <a:r>
              <a:rPr lang="en-US" i="1" dirty="0" err="1" smtClean="0"/>
              <a:t>translatey</a:t>
            </a:r>
            <a:r>
              <a:rPr lang="en-US" i="1" dirty="0" smtClean="0"/>
              <a:t>() </a:t>
            </a:r>
            <a:r>
              <a:rPr lang="en-US" dirty="0" smtClean="0"/>
              <a:t>are the subsidiary functions for specifying only left/right values</a:t>
            </a:r>
            <a:r>
              <a:rPr lang="en-US" b="1" i="1" dirty="0" smtClean="0"/>
              <a:t>	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53" y="3940832"/>
            <a:ext cx="3494420" cy="173260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72145" y="4551298"/>
            <a:ext cx="2984919" cy="51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ransform: translate(15px, -15px)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406759" y="4617067"/>
            <a:ext cx="914400" cy="3801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71700"/>
            <a:ext cx="9613861" cy="4457700"/>
          </a:xfrm>
        </p:spPr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41" y="2590800"/>
            <a:ext cx="340995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13" y="2967036"/>
            <a:ext cx="3438525" cy="328612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Right Arrow 5"/>
          <p:cNvSpPr/>
          <p:nvPr/>
        </p:nvSpPr>
        <p:spPr>
          <a:xfrm>
            <a:off x="5608747" y="4428258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71700"/>
            <a:ext cx="9613861" cy="3764489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s</a:t>
            </a:r>
            <a:r>
              <a:rPr lang="en-US" b="1" i="1" dirty="0" smtClean="0"/>
              <a:t>cale()</a:t>
            </a:r>
          </a:p>
          <a:p>
            <a:pPr marL="0" indent="0">
              <a:buNone/>
            </a:pPr>
            <a:endParaRPr lang="en-US" b="1" i="1" dirty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scale(</a:t>
            </a:r>
            <a:r>
              <a:rPr lang="en-US" i="1" dirty="0" err="1" smtClean="0"/>
              <a:t>w,h</a:t>
            </a:r>
            <a:r>
              <a:rPr lang="en-US" i="1" dirty="0" smtClean="0"/>
              <a:t>) </a:t>
            </a:r>
            <a:r>
              <a:rPr lang="en-US" dirty="0" smtClean="0"/>
              <a:t>property scales an element by ‘w’ width &amp; ‘h’ height</a:t>
            </a:r>
          </a:p>
          <a:p>
            <a:pPr lvl="1"/>
            <a:endParaRPr lang="en-US" b="1" i="1" dirty="0"/>
          </a:p>
          <a:p>
            <a:pPr lvl="1"/>
            <a:r>
              <a:rPr lang="en-US" dirty="0" smtClean="0"/>
              <a:t>In case if only one value is declared, the scaling will be proportional</a:t>
            </a:r>
            <a:r>
              <a:rPr lang="en-US" b="1" i="1" dirty="0" smtClean="0"/>
              <a:t>	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93" y="4387557"/>
            <a:ext cx="2990850" cy="20097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30051" y="5202379"/>
            <a:ext cx="914400" cy="3801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6857" y="5136608"/>
            <a:ext cx="2984919" cy="51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ransform: scale(1.5, 2)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847974"/>
            <a:ext cx="3025765" cy="378142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863796" y="4556846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57" y="3095624"/>
            <a:ext cx="3438525" cy="328612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605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r</a:t>
            </a:r>
            <a:r>
              <a:rPr lang="en-US" b="1" i="1" dirty="0" smtClean="0"/>
              <a:t>otate()</a:t>
            </a:r>
          </a:p>
          <a:p>
            <a:pPr marL="0" indent="0">
              <a:buNone/>
            </a:pPr>
            <a:endParaRPr lang="en-US" b="1" i="1" dirty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rotate(angle) </a:t>
            </a:r>
            <a:r>
              <a:rPr lang="en-US" dirty="0" smtClean="0"/>
              <a:t>function will rotate an element about the point of origin but the angle value specified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4212731"/>
            <a:ext cx="2534001" cy="179965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58804" y="4922495"/>
            <a:ext cx="914400" cy="3801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02925" y="4856724"/>
            <a:ext cx="2350526" cy="51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ransform: rotate(15deg)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6" y="2909885"/>
            <a:ext cx="2676525" cy="366712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311346" y="4561608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82" y="3100386"/>
            <a:ext cx="3438525" cy="328612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141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796" y="2209800"/>
            <a:ext cx="9613861" cy="4267199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s</a:t>
            </a:r>
            <a:r>
              <a:rPr lang="en-US" b="1" i="1" dirty="0" smtClean="0"/>
              <a:t>kew()</a:t>
            </a:r>
          </a:p>
          <a:p>
            <a:endParaRPr lang="en-US" b="1" i="1" dirty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skew(</a:t>
            </a:r>
            <a:r>
              <a:rPr lang="en-US" i="1" dirty="0" err="1" smtClean="0"/>
              <a:t>x,y</a:t>
            </a:r>
            <a:r>
              <a:rPr lang="en-US" i="1" dirty="0" smtClean="0"/>
              <a:t>) </a:t>
            </a:r>
            <a:r>
              <a:rPr lang="en-US" dirty="0" smtClean="0"/>
              <a:t>function specifies a skew along the X and Y axes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x specifies the skew on the x-axis, &amp; y specifies the skew on the y-axis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If there is only one parameter, then its the same as </a:t>
            </a:r>
            <a:r>
              <a:rPr lang="en-US" i="1" dirty="0" smtClean="0"/>
              <a:t>skew(x,0) </a:t>
            </a:r>
            <a:r>
              <a:rPr lang="en-US" dirty="0" smtClean="0"/>
              <a:t>or </a:t>
            </a:r>
            <a:r>
              <a:rPr lang="en-US" i="1" dirty="0" err="1" smtClean="0"/>
              <a:t>skewX</a:t>
            </a:r>
            <a:r>
              <a:rPr lang="en-US" i="1" dirty="0" smtClean="0"/>
              <a:t>(x)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5129212"/>
            <a:ext cx="2684792" cy="134778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39754" y="5613040"/>
            <a:ext cx="914400" cy="3801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94654" y="5547269"/>
            <a:ext cx="2350526" cy="51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ransform: </a:t>
            </a:r>
            <a:r>
              <a:rPr lang="en-US" sz="1400" dirty="0" err="1" smtClean="0"/>
              <a:t>skewx</a:t>
            </a:r>
            <a:r>
              <a:rPr lang="en-US" sz="1400" dirty="0" smtClean="0"/>
              <a:t>(15deg)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924175"/>
            <a:ext cx="2647950" cy="36576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311346" y="4561608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8006">
            <a:off x="6454136" y="3100386"/>
            <a:ext cx="3438525" cy="328612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2688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66950"/>
            <a:ext cx="9613861" cy="42481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perspective CSS property gives an element a 3D-space by affecting the distance between the Z plane and the user</a:t>
            </a:r>
          </a:p>
          <a:p>
            <a:endParaRPr lang="en-US" dirty="0"/>
          </a:p>
          <a:p>
            <a:r>
              <a:rPr lang="en-US" dirty="0" smtClean="0"/>
              <a:t>It defines how far the object is away from the user</a:t>
            </a:r>
          </a:p>
          <a:p>
            <a:endParaRPr lang="en-US" dirty="0"/>
          </a:p>
          <a:p>
            <a:r>
              <a:rPr lang="en-US" dirty="0" smtClean="0"/>
              <a:t>Hence, a lower value will result in a more intensive 3D effect than a higher value</a:t>
            </a:r>
          </a:p>
          <a:p>
            <a:endParaRPr lang="en-US" dirty="0"/>
          </a:p>
          <a:p>
            <a:r>
              <a:rPr lang="en-US" dirty="0"/>
              <a:t>When defining the perspective property for an element, it is the CHILD elements that get the perspective view, NOT the element itself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3033712"/>
            <a:ext cx="2457450" cy="33051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47750" y="4295775"/>
            <a:ext cx="1476375" cy="247650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900920" y="4561607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3A0F1E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00" y="2970715"/>
            <a:ext cx="5848350" cy="33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Document/Video Links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385" y="3132888"/>
            <a:ext cx="328096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2" y="3108340"/>
            <a:ext cx="278348" cy="4300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66311" y="3108340"/>
            <a:ext cx="118253" cy="430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41021"/>
              </p:ext>
            </p:extLst>
          </p:nvPr>
        </p:nvGraphicFramePr>
        <p:xfrm>
          <a:off x="1901536" y="3090995"/>
          <a:ext cx="7564582" cy="3226677"/>
        </p:xfrm>
        <a:graphic>
          <a:graphicData uri="http://schemas.openxmlformats.org/drawingml/2006/table">
            <a:tbl>
              <a:tblPr firstRow="1" bandRow="1"/>
              <a:tblGrid>
                <a:gridCol w="28503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14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ctr" fontAlgn="b"/>
                      <a:r>
                        <a:rPr lang="en-US" sz="1800" b="1" i="0" u="sng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Topics</a:t>
                      </a:r>
                      <a:endParaRPr lang="en-GB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ctr" fontAlgn="b"/>
                      <a:r>
                        <a:rPr lang="en-US" sz="1800" b="1" i="0" u="sng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URL</a:t>
                      </a:r>
                      <a:endParaRPr lang="en-GB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47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Learning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CSS3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l" fontAlgn="b">
                        <a:buFont typeface="Arial" pitchFamily="34" charset="0"/>
                        <a:buNone/>
                      </a:pPr>
                      <a:r>
                        <a:rPr lang="en-GB" sz="1400" b="0" i="0" u="sng" strike="noStrike" dirty="0" smtClean="0"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https://www.w3.org/Style/CSS/learning.en.html</a:t>
                      </a:r>
                      <a:endParaRPr lang="en-GB" sz="1400" b="0" i="0" u="sng" strike="noStrike" dirty="0"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3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ctr" fontAlgn="b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Learn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style HTML using CSS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l" fontAlgn="b">
                        <a:buFont typeface="Arial" pitchFamily="34" charset="0"/>
                        <a:buNone/>
                      </a:pPr>
                      <a:r>
                        <a:rPr lang="en-GB" sz="1400" b="0" i="0" u="sng" strike="noStrike" dirty="0" smtClean="0"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5"/>
                        </a:rPr>
                        <a:t>https://developer.mozilla.org/en-US/docs/Learn/CSS</a:t>
                      </a:r>
                      <a:endParaRPr lang="en-GB" sz="1400" b="0" i="0" u="sng" strike="noStrike" dirty="0"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ctr" fontAlgn="b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CSS Tutorial – W3Schools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l" fontAlgn="b">
                        <a:buFont typeface="Arial" pitchFamily="34" charset="0"/>
                        <a:buNone/>
                      </a:pPr>
                      <a:r>
                        <a:rPr lang="en-GB" sz="1400" b="0" i="0" u="sng" strike="noStrike" dirty="0" smtClean="0"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6"/>
                        </a:rPr>
                        <a:t>http://www.fadelk.com/files/Resources/153/005CSS.pdf</a:t>
                      </a:r>
                      <a:endParaRPr lang="en-GB" sz="1400" b="0" i="0" u="sng" strike="noStrike" dirty="0" smtClean="0"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19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CSS3 Tutorials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2000" algn="l" fontAlgn="b">
                        <a:buFont typeface="Arial" pitchFamily="34" charset="0"/>
                        <a:buNone/>
                      </a:pPr>
                      <a:r>
                        <a:rPr lang="en-GB" sz="1400" b="0" i="0" u="sng" strike="noStrike" dirty="0" smtClean="0"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"/>
                        </a:rPr>
                        <a:t>https://www.youtube.com/watch?v=CUxH_rWSI1k</a:t>
                      </a:r>
                    </a:p>
                    <a:p>
                      <a:pPr marL="72000" algn="l" fontAlgn="b">
                        <a:buFont typeface="Arial" pitchFamily="34" charset="0"/>
                        <a:buNone/>
                      </a:pPr>
                      <a:endParaRPr lang="en-GB" sz="1400" b="0" i="0" u="sng" strike="noStrike" dirty="0" smtClean="0"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hlinkClick r:id=""/>
                      </a:endParaRPr>
                    </a:p>
                    <a:p>
                      <a:pPr marL="72000" algn="l" fontAlgn="b">
                        <a:buFont typeface="Arial" pitchFamily="34" charset="0"/>
                        <a:buNone/>
                      </a:pPr>
                      <a:r>
                        <a:rPr lang="en-GB" sz="1400" b="0" i="0" u="sng" strike="noStrike" dirty="0" smtClean="0"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7"/>
                        </a:rPr>
                        <a:t>https://www.youtube.com/watch?v=I_5or1sh8O0</a:t>
                      </a:r>
                      <a:endParaRPr lang="en-GB" sz="1400" b="0" i="0" u="sng" strike="noStrike" dirty="0" smtClean="0"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144" marR="7144" marT="9525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38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743200"/>
            <a:ext cx="9613861" cy="4114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CSS3 introduces animations that makes it </a:t>
            </a:r>
            <a:r>
              <a:rPr lang="en-US" sz="2000" dirty="0"/>
              <a:t>possible to animate transitions from one CSS style configuration to </a:t>
            </a:r>
            <a:r>
              <a:rPr lang="en-US" sz="2000" dirty="0" smtClean="0"/>
              <a:t>another</a:t>
            </a:r>
          </a:p>
          <a:p>
            <a:endParaRPr lang="en-US" sz="2000" dirty="0"/>
          </a:p>
          <a:p>
            <a:r>
              <a:rPr lang="en-US" sz="2000" dirty="0"/>
              <a:t>Animations consist of two components, a style describing the CSS animation and a set of </a:t>
            </a:r>
            <a:r>
              <a:rPr lang="en-US" sz="2000" dirty="0" smtClean="0"/>
              <a:t>‘</a:t>
            </a:r>
            <a:r>
              <a:rPr lang="en-US" sz="2000" i="1" dirty="0" err="1" smtClean="0"/>
              <a:t>keyframes</a:t>
            </a:r>
            <a:r>
              <a:rPr lang="en-US" sz="2000" dirty="0" smtClean="0"/>
              <a:t>’ </a:t>
            </a:r>
            <a:r>
              <a:rPr lang="en-US" sz="2000" dirty="0"/>
              <a:t>that indicate the start and end states of the animation’s style, as well as possible intermediate </a:t>
            </a:r>
            <a:r>
              <a:rPr lang="en-US" sz="2000" dirty="0" smtClean="0"/>
              <a:t>waypoints </a:t>
            </a:r>
          </a:p>
          <a:p>
            <a:endParaRPr lang="en-US" sz="2000" dirty="0"/>
          </a:p>
          <a:p>
            <a:r>
              <a:rPr lang="en-US" sz="2000" dirty="0"/>
              <a:t>To create a CSS animation sequence, you style the element you want to animate with the animation property or its sub-properties</a:t>
            </a:r>
          </a:p>
        </p:txBody>
      </p:sp>
    </p:spTree>
    <p:extLst>
      <p:ext uri="{BB962C8B-B14F-4D97-AF65-F5344CB8AC3E}">
        <p14:creationId xmlns:p14="http://schemas.microsoft.com/office/powerpoint/2010/main" val="8002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739120" y="4552083"/>
            <a:ext cx="1246910" cy="3636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108760"/>
            <a:ext cx="2628900" cy="447777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45826" y="3238500"/>
            <a:ext cx="2213847" cy="2190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22C5EE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1726" y="3238500"/>
            <a:ext cx="5437905" cy="27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65218"/>
            <a:ext cx="9613861" cy="42706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Flexbox (Flexible Box) layout module aims at providing a more efficient way to lay out, align and distribute space among items in a container (even if their size is unknown or dynamic)</a:t>
            </a:r>
          </a:p>
          <a:p>
            <a:endParaRPr lang="en-US" sz="2000" dirty="0"/>
          </a:p>
          <a:p>
            <a:r>
              <a:rPr lang="en-US" sz="2000" dirty="0" smtClean="0"/>
              <a:t>It gives container the ability to alter its items’ width/height (&amp; order) to best fill the available space</a:t>
            </a:r>
          </a:p>
          <a:p>
            <a:endParaRPr lang="en-US" sz="2000" dirty="0"/>
          </a:p>
          <a:p>
            <a:r>
              <a:rPr lang="en-US" sz="2000" dirty="0"/>
              <a:t>A flex container expands items to fill available free space, or shrinks them to prevent </a:t>
            </a:r>
            <a:r>
              <a:rPr lang="en-US" sz="2000" dirty="0" smtClean="0"/>
              <a:t>overflow</a:t>
            </a:r>
          </a:p>
          <a:p>
            <a:endParaRPr lang="en-US" dirty="0"/>
          </a:p>
          <a:p>
            <a:r>
              <a:rPr lang="en-US" sz="2000" dirty="0" smtClean="0"/>
              <a:t>Syntax:</a:t>
            </a:r>
          </a:p>
          <a:p>
            <a:pPr lvl="4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1" y="5538354"/>
            <a:ext cx="2918549" cy="11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88618"/>
          </a:xfrm>
        </p:spPr>
        <p:txBody>
          <a:bodyPr/>
          <a:lstStyle/>
          <a:p>
            <a:r>
              <a:rPr lang="en-US" dirty="0" smtClean="0"/>
              <a:t>Prior to </a:t>
            </a:r>
            <a:r>
              <a:rPr lang="en-US" i="1" dirty="0" smtClean="0"/>
              <a:t>flexbox					</a:t>
            </a:r>
          </a:p>
          <a:p>
            <a:endParaRPr lang="en-US" i="1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05" y="3126070"/>
            <a:ext cx="2252231" cy="2936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9628" y="2336873"/>
            <a:ext cx="317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After using </a:t>
            </a:r>
            <a:r>
              <a:rPr lang="en-US" sz="2400" i="1" dirty="0" smtClean="0"/>
              <a:t>flexbox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95" y="4008063"/>
            <a:ext cx="3538287" cy="117295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82313" y="4431182"/>
            <a:ext cx="1018309" cy="3486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01536" y="4707082"/>
            <a:ext cx="1205346" cy="311728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32320" y="4309581"/>
            <a:ext cx="1450961" cy="284960"/>
          </a:xfrm>
          <a:prstGeom prst="ellipse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13263"/>
            <a:ext cx="9613861" cy="3599316"/>
          </a:xfrm>
        </p:spPr>
        <p:txBody>
          <a:bodyPr/>
          <a:lstStyle/>
          <a:p>
            <a:r>
              <a:rPr lang="en-US" dirty="0" smtClean="0"/>
              <a:t>E.g.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264902" y="4230831"/>
            <a:ext cx="1246909" cy="3844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643" y="2609849"/>
            <a:ext cx="6007076" cy="3626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70" y="2140527"/>
            <a:ext cx="1899501" cy="456507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03570" y="2213263"/>
            <a:ext cx="1899501" cy="415635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371" y="3458328"/>
            <a:ext cx="9613861" cy="1080938"/>
          </a:xfrm>
        </p:spPr>
        <p:txBody>
          <a:bodyPr/>
          <a:lstStyle/>
          <a:p>
            <a:pPr algn="ctr"/>
            <a:r>
              <a:rPr lang="en-US" sz="6000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88573"/>
            <a:ext cx="9613861" cy="459278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4300" dirty="0" smtClean="0"/>
              <a:t>Introduction</a:t>
            </a:r>
          </a:p>
          <a:p>
            <a:endParaRPr lang="en-US" sz="3100" dirty="0" smtClean="0"/>
          </a:p>
          <a:p>
            <a:r>
              <a:rPr lang="en-US" sz="4300" dirty="0" smtClean="0"/>
              <a:t>Advanced Selectors</a:t>
            </a:r>
          </a:p>
          <a:p>
            <a:endParaRPr lang="en-US" sz="3100" dirty="0" smtClean="0"/>
          </a:p>
          <a:p>
            <a:r>
              <a:rPr lang="en-US" sz="4300" dirty="0" smtClean="0"/>
              <a:t>Dynamic Selector</a:t>
            </a:r>
          </a:p>
          <a:p>
            <a:endParaRPr lang="en-US" sz="3100" dirty="0"/>
          </a:p>
          <a:p>
            <a:r>
              <a:rPr lang="en-US" sz="4300" dirty="0" smtClean="0"/>
              <a:t>Box Model</a:t>
            </a:r>
          </a:p>
          <a:p>
            <a:endParaRPr lang="en-US" sz="3100" dirty="0" smtClean="0"/>
          </a:p>
          <a:p>
            <a:r>
              <a:rPr lang="en-US" sz="4300" dirty="0" smtClean="0"/>
              <a:t>Color Model</a:t>
            </a:r>
          </a:p>
          <a:p>
            <a:endParaRPr lang="en-US" sz="3100" dirty="0" smtClean="0"/>
          </a:p>
          <a:p>
            <a:r>
              <a:rPr lang="en-US" sz="4300" dirty="0" smtClean="0"/>
              <a:t>Transformation</a:t>
            </a:r>
          </a:p>
          <a:p>
            <a:endParaRPr lang="en-US" sz="3100" dirty="0" smtClean="0"/>
          </a:p>
          <a:p>
            <a:r>
              <a:rPr lang="en-US" sz="4300" dirty="0" smtClean="0"/>
              <a:t>Perspective</a:t>
            </a:r>
          </a:p>
          <a:p>
            <a:endParaRPr lang="en-US" sz="3100" dirty="0" smtClean="0"/>
          </a:p>
          <a:p>
            <a:r>
              <a:rPr lang="en-US" sz="4300" dirty="0" smtClean="0"/>
              <a:t>Animation</a:t>
            </a:r>
          </a:p>
          <a:p>
            <a:endParaRPr lang="en-US" sz="4300" dirty="0"/>
          </a:p>
          <a:p>
            <a:r>
              <a:rPr lang="en-US" sz="4300" dirty="0" smtClean="0"/>
              <a:t>Flexbox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74" y="2694708"/>
            <a:ext cx="3565815" cy="3565815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34612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431473"/>
            <a:ext cx="9613861" cy="4260273"/>
          </a:xfrm>
        </p:spPr>
        <p:txBody>
          <a:bodyPr/>
          <a:lstStyle/>
          <a:p>
            <a:r>
              <a:rPr lang="en-US" dirty="0" smtClean="0"/>
              <a:t>CSS3 is the newer version of CSS used for styling the web pages more effectively</a:t>
            </a:r>
          </a:p>
          <a:p>
            <a:endParaRPr lang="en-US" dirty="0" smtClean="0"/>
          </a:p>
          <a:p>
            <a:r>
              <a:rPr lang="en-US" dirty="0" smtClean="0"/>
              <a:t>CSS3 is divided into modules which makes styling of web pages more simpler and easier</a:t>
            </a:r>
          </a:p>
          <a:p>
            <a:endParaRPr lang="en-US" dirty="0" smtClean="0"/>
          </a:p>
          <a:p>
            <a:r>
              <a:rPr lang="en-US" dirty="0" smtClean="0"/>
              <a:t>It helps in creating dynamic web pages without using JavaScript</a:t>
            </a:r>
          </a:p>
          <a:p>
            <a:endParaRPr lang="en-US" dirty="0" smtClean="0"/>
          </a:p>
          <a:p>
            <a:r>
              <a:rPr lang="en-US" dirty="0" smtClean="0"/>
              <a:t>It also helps in creating responsive web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CSS3 Properties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25" y="3037609"/>
            <a:ext cx="5952252" cy="34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072676"/>
            <a:ext cx="9789092" cy="328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86000"/>
            <a:ext cx="9613861" cy="4166755"/>
          </a:xfrm>
        </p:spPr>
        <p:txBody>
          <a:bodyPr/>
          <a:lstStyle/>
          <a:p>
            <a:r>
              <a:rPr lang="en-US" dirty="0" smtClean="0"/>
              <a:t>Selector is used to target and style an HTML element</a:t>
            </a:r>
          </a:p>
          <a:p>
            <a:endParaRPr lang="en-US" dirty="0"/>
          </a:p>
          <a:p>
            <a:r>
              <a:rPr lang="en-US" dirty="0"/>
              <a:t>In CSS3 new selectors have been introduced for efficient selection of HTML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r>
              <a:rPr lang="en-US" dirty="0"/>
              <a:t>These selectors has been categorized into the </a:t>
            </a:r>
            <a:r>
              <a:rPr lang="en-US" dirty="0" smtClean="0"/>
              <a:t>following</a:t>
            </a:r>
          </a:p>
          <a:p>
            <a:endParaRPr lang="en-US" dirty="0"/>
          </a:p>
          <a:p>
            <a:pPr lvl="2"/>
            <a:r>
              <a:rPr lang="en-US" dirty="0" smtClean="0"/>
              <a:t>Relational Selectors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Attribute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1543</TotalTime>
  <Words>1526</Words>
  <Application>Microsoft Office PowerPoint</Application>
  <PresentationFormat>Widescreen</PresentationFormat>
  <Paragraphs>308</Paragraphs>
  <Slides>45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 New</vt:lpstr>
      <vt:lpstr>Times New Roman</vt:lpstr>
      <vt:lpstr>Trebuchet MS</vt:lpstr>
      <vt:lpstr>Verdana</vt:lpstr>
      <vt:lpstr>Wingdings</vt:lpstr>
      <vt:lpstr>Berlin</vt:lpstr>
      <vt:lpstr>Module Name: CSS3</vt:lpstr>
      <vt:lpstr>CSS3</vt:lpstr>
      <vt:lpstr>CSS3</vt:lpstr>
      <vt:lpstr>CSS3</vt:lpstr>
      <vt:lpstr>Content</vt:lpstr>
      <vt:lpstr>Introduction</vt:lpstr>
      <vt:lpstr>Introduction</vt:lpstr>
      <vt:lpstr>Introduction</vt:lpstr>
      <vt:lpstr>Advanced Selectors</vt:lpstr>
      <vt:lpstr>Advanced Selectors</vt:lpstr>
      <vt:lpstr>Advanced Selectors</vt:lpstr>
      <vt:lpstr>Advanced Selectors</vt:lpstr>
      <vt:lpstr>Advanced Selectors</vt:lpstr>
      <vt:lpstr>Advanced Selectors</vt:lpstr>
      <vt:lpstr>Advanced Selectors</vt:lpstr>
      <vt:lpstr>Dynamic Selector</vt:lpstr>
      <vt:lpstr>Dynamic Selector</vt:lpstr>
      <vt:lpstr>Box Model</vt:lpstr>
      <vt:lpstr>Box Model</vt:lpstr>
      <vt:lpstr>Box Model</vt:lpstr>
      <vt:lpstr>Box Model</vt:lpstr>
      <vt:lpstr>Box Model</vt:lpstr>
      <vt:lpstr>Color Models</vt:lpstr>
      <vt:lpstr>Color Models</vt:lpstr>
      <vt:lpstr>Color Models</vt:lpstr>
      <vt:lpstr>Color Models</vt:lpstr>
      <vt:lpstr>Color Models</vt:lpstr>
      <vt:lpstr>Color Models</vt:lpstr>
      <vt:lpstr>Transformation</vt:lpstr>
      <vt:lpstr>Transformation</vt:lpstr>
      <vt:lpstr>Transformation</vt:lpstr>
      <vt:lpstr>Transformation</vt:lpstr>
      <vt:lpstr>Transformation</vt:lpstr>
      <vt:lpstr>Transformation</vt:lpstr>
      <vt:lpstr>Transformation</vt:lpstr>
      <vt:lpstr>Transformation</vt:lpstr>
      <vt:lpstr>Transformation</vt:lpstr>
      <vt:lpstr>Perspective</vt:lpstr>
      <vt:lpstr>Perspective</vt:lpstr>
      <vt:lpstr>Animation</vt:lpstr>
      <vt:lpstr>Animation</vt:lpstr>
      <vt:lpstr>Flexbox</vt:lpstr>
      <vt:lpstr>Flexbox</vt:lpstr>
      <vt:lpstr>Flexbox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Name: CSS3</dc:title>
  <dc:creator>Sumit Kumar</dc:creator>
  <cp:lastModifiedBy>Sumit Kumar</cp:lastModifiedBy>
  <cp:revision>79</cp:revision>
  <dcterms:created xsi:type="dcterms:W3CDTF">2019-03-03T12:51:52Z</dcterms:created>
  <dcterms:modified xsi:type="dcterms:W3CDTF">2019-03-26T05:32:11Z</dcterms:modified>
</cp:coreProperties>
</file>